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5"/>
  </p:sldMasterIdLst>
  <p:notesMasterIdLst>
    <p:notesMasterId r:id="rId46"/>
  </p:notesMasterIdLst>
  <p:sldIdLst>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D51BFC-8BC9-4C6F-9FA0-FDB98785B4C9}">
  <a:tblStyle styleId="{46D51BFC-8BC9-4C6F-9FA0-FDB98785B4C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p:restoredTop sz="90357"/>
  </p:normalViewPr>
  <p:slideViewPr>
    <p:cSldViewPr snapToGrid="0" snapToObjects="1">
      <p:cViewPr varScale="1">
        <p:scale>
          <a:sx n="86" d="100"/>
          <a:sy n="86" d="100"/>
        </p:scale>
        <p:origin x="10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lstStyle>
            <a:lvl1pPr marL="0" marR="0" lvl="0" indent="0" algn="l" rtl="0">
              <a:spcBef>
                <a:spcPts val="0"/>
              </a:spcBef>
              <a:buChar char="●"/>
              <a:defRPr sz="1200" b="0" i="0" u="none" strike="noStrike" cap="none">
                <a:solidFill>
                  <a:schemeClr val="dk1"/>
                </a:solidFill>
                <a:latin typeface="Arial"/>
                <a:ea typeface="Arial"/>
                <a:cs typeface="Arial"/>
                <a:sym typeface="Arial"/>
              </a:defRPr>
            </a:lvl1pPr>
            <a:lvl2pPr marL="457200" marR="0" lvl="1" indent="0" algn="l" rtl="0">
              <a:spcBef>
                <a:spcPts val="0"/>
              </a:spcBef>
              <a:buChar char="○"/>
              <a:defRPr sz="1200" b="0" i="0" u="none" strike="noStrike" cap="none">
                <a:solidFill>
                  <a:schemeClr val="dk1"/>
                </a:solidFill>
                <a:latin typeface="Arial"/>
                <a:ea typeface="Arial"/>
                <a:cs typeface="Arial"/>
                <a:sym typeface="Arial"/>
              </a:defRPr>
            </a:lvl2pPr>
            <a:lvl3pPr marL="914400" marR="0" lvl="2" indent="0" algn="l" rtl="0">
              <a:spcBef>
                <a:spcPts val="0"/>
              </a:spcBef>
              <a:buChar char="■"/>
              <a:defRPr sz="1200" b="0" i="0" u="none" strike="noStrike" cap="none">
                <a:solidFill>
                  <a:schemeClr val="dk1"/>
                </a:solidFill>
                <a:latin typeface="Arial"/>
                <a:ea typeface="Arial"/>
                <a:cs typeface="Arial"/>
                <a:sym typeface="Arial"/>
              </a:defRPr>
            </a:lvl3pPr>
            <a:lvl4pPr marL="1371600" marR="0" lvl="3" indent="0" algn="l" rtl="0">
              <a:spcBef>
                <a:spcPts val="0"/>
              </a:spcBef>
              <a:buChar char="●"/>
              <a:defRPr sz="1200" b="0" i="0" u="none" strike="noStrike" cap="none">
                <a:solidFill>
                  <a:schemeClr val="dk1"/>
                </a:solidFill>
                <a:latin typeface="Arial"/>
                <a:ea typeface="Arial"/>
                <a:cs typeface="Arial"/>
                <a:sym typeface="Arial"/>
              </a:defRPr>
            </a:lvl4pPr>
            <a:lvl5pPr marL="1828800" marR="0" lvl="4" indent="0" algn="l" rtl="0">
              <a:spcBef>
                <a:spcPts val="0"/>
              </a:spcBef>
              <a:buChar char="○"/>
              <a:defRPr sz="1200" b="0" i="0" u="none" strike="noStrike" cap="none">
                <a:solidFill>
                  <a:schemeClr val="dk1"/>
                </a:solidFill>
                <a:latin typeface="Arial"/>
                <a:ea typeface="Arial"/>
                <a:cs typeface="Arial"/>
                <a:sym typeface="Arial"/>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8629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mailto:STEM@girlscouts.or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scistarter.com/girlscouts/volunteer/landin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spcBef>
                <a:spcPts val="0"/>
              </a:spcBef>
              <a:buClr>
                <a:schemeClr val="dk1"/>
              </a:buClr>
              <a:buSzPct val="25000"/>
              <a:buFont typeface="Arial"/>
              <a:buNone/>
            </a:pPr>
            <a:r>
              <a:rPr lang="en-US" sz="1000"/>
              <a:t>Hello, everyone, and welcome to our train-the-trainer webinar for the Think Like a Citizen Scientist Journey!</a:t>
            </a:r>
          </a:p>
          <a:p>
            <a:pPr lvl="0" rtl="0">
              <a:spcBef>
                <a:spcPts val="0"/>
              </a:spcBef>
              <a:buClr>
                <a:schemeClr val="dk1"/>
              </a:buClr>
              <a:buSzPct val="25000"/>
              <a:buFont typeface="Arial"/>
              <a:buNone/>
            </a:pPr>
            <a:endParaRPr sz="1000"/>
          </a:p>
          <a:p>
            <a:pPr lvl="0" rtl="0">
              <a:spcBef>
                <a:spcPts val="0"/>
              </a:spcBef>
              <a:buClr>
                <a:schemeClr val="dk1"/>
              </a:buClr>
              <a:buSzPct val="25000"/>
              <a:buFont typeface="Arial"/>
              <a:buNone/>
            </a:pPr>
            <a:endParaRPr/>
          </a:p>
        </p:txBody>
      </p:sp>
    </p:spTree>
    <p:extLst>
      <p:ext uri="{BB962C8B-B14F-4D97-AF65-F5344CB8AC3E}">
        <p14:creationId xmlns:p14="http://schemas.microsoft.com/office/powerpoint/2010/main" val="623189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100" dirty="0"/>
              <a:t>In the first meeting,</a:t>
            </a:r>
            <a:r>
              <a:rPr lang="en-US" sz="1100" b="0" i="0" u="none" strike="noStrike" cap="none" dirty="0">
                <a:solidFill>
                  <a:schemeClr val="dk1"/>
                </a:solidFill>
                <a:latin typeface="Arial"/>
                <a:ea typeface="Arial"/>
                <a:cs typeface="Arial"/>
                <a:sym typeface="Arial"/>
              </a:rPr>
              <a:t> Daisies are introduced to citizen science. They learn why it's important for scientists to </a:t>
            </a:r>
            <a:r>
              <a:rPr lang="en-US" sz="1100" dirty="0"/>
              <a:t>observe the world closely. And they</a:t>
            </a:r>
            <a:r>
              <a:rPr lang="en-US" sz="1100" b="0" i="0" u="none" strike="noStrike" cap="none" dirty="0">
                <a:solidFill>
                  <a:schemeClr val="dk1"/>
                </a:solidFill>
                <a:latin typeface="Arial"/>
                <a:ea typeface="Arial"/>
                <a:cs typeface="Arial"/>
                <a:sym typeface="Arial"/>
              </a:rPr>
              <a:t> develop their own observation skills through hands-on activitie</a:t>
            </a:r>
            <a:r>
              <a:rPr lang="en-US" sz="1100" dirty="0"/>
              <a:t>s. </a:t>
            </a:r>
          </a:p>
          <a:p>
            <a:pPr lvl="0" rtl="0">
              <a:spcBef>
                <a:spcPts val="0"/>
              </a:spcBef>
              <a:buClr>
                <a:schemeClr val="dk1"/>
              </a:buClr>
              <a:buSzPct val="25000"/>
              <a:buFont typeface="Arial"/>
              <a:buNone/>
            </a:pPr>
            <a:r>
              <a:rPr lang="en-US" sz="1100" dirty="0"/>
              <a:t>As Girls Arrive: I Spy</a:t>
            </a:r>
          </a:p>
          <a:p>
            <a:pPr lvl="0" rtl="0">
              <a:spcBef>
                <a:spcPts val="0"/>
              </a:spcBef>
              <a:buSzPct val="25000"/>
              <a:buNone/>
            </a:pPr>
            <a:r>
              <a:rPr lang="en-US" sz="1100" dirty="0"/>
              <a:t>STEM Activity: Role-play an animal. How would they see the world differently?</a:t>
            </a:r>
          </a:p>
          <a:p>
            <a:pPr marL="0" marR="0" lvl="0" indent="0" algn="l" rtl="0">
              <a:spcBef>
                <a:spcPts val="0"/>
              </a:spcBef>
              <a:buSzPct val="25000"/>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100" dirty="0"/>
              <a:t>In the second meeting</a:t>
            </a:r>
            <a:r>
              <a:rPr lang="en-US" sz="1100" b="0" i="0" u="none" strike="noStrike" cap="none" dirty="0">
                <a:solidFill>
                  <a:schemeClr val="dk1"/>
                </a:solidFill>
                <a:latin typeface="Arial"/>
                <a:ea typeface="Arial"/>
                <a:cs typeface="Arial"/>
                <a:sym typeface="Arial"/>
              </a:rPr>
              <a:t>, Daisies </a:t>
            </a:r>
            <a:r>
              <a:rPr lang="en-US" sz="1100" dirty="0"/>
              <a:t>learn to collect and analyze data. Sounds pretty advanced for Daisies -- but this is such a fun activity! </a:t>
            </a:r>
          </a:p>
          <a:p>
            <a:pPr lvl="0" rtl="0">
              <a:spcBef>
                <a:spcPts val="0"/>
              </a:spcBef>
              <a:buClr>
                <a:schemeClr val="dk1"/>
              </a:buClr>
              <a:buSzPct val="25000"/>
              <a:buFont typeface="Arial"/>
              <a:buNone/>
            </a:pPr>
            <a:r>
              <a:rPr lang="en-US" sz="1100" dirty="0"/>
              <a:t>As Girls Arrive: Create your field notebook</a:t>
            </a:r>
          </a:p>
          <a:p>
            <a:pPr lvl="0" rtl="0">
              <a:spcBef>
                <a:spcPts val="0"/>
              </a:spcBef>
              <a:buSzPct val="25000"/>
              <a:buNone/>
            </a:pPr>
            <a:r>
              <a:rPr lang="en-US" sz="1100" dirty="0"/>
              <a:t>STEM Activity: Butterfly field notes- You’ll find handouts in your program materials. The handouts have illustrations of two kinds of butterflies with different patterns. You post the illustrations around the room. Girls collect data -- meaning that they count the butterflies and</a:t>
            </a:r>
            <a:r>
              <a:rPr lang="en-US" sz="1100" b="0" i="0" u="none" strike="noStrike" cap="none" dirty="0">
                <a:solidFill>
                  <a:schemeClr val="dk1"/>
                </a:solidFill>
                <a:latin typeface="Arial"/>
                <a:ea typeface="Arial"/>
                <a:cs typeface="Arial"/>
                <a:sym typeface="Arial"/>
              </a:rPr>
              <a:t> </a:t>
            </a:r>
            <a:r>
              <a:rPr lang="en-US" sz="1100" dirty="0"/>
              <a:t>how many different patterns they can spot.</a:t>
            </a:r>
            <a:r>
              <a:rPr lang="en-US" sz="1100" b="0" i="0" u="none" strike="noStrike" cap="none" dirty="0">
                <a:solidFill>
                  <a:schemeClr val="dk1"/>
                </a:solidFill>
                <a:latin typeface="Arial"/>
                <a:ea typeface="Arial"/>
                <a:cs typeface="Arial"/>
                <a:sym typeface="Arial"/>
              </a:rPr>
              <a:t> </a:t>
            </a:r>
          </a:p>
          <a:p>
            <a:pPr lvl="0" rtl="0">
              <a:spcBef>
                <a:spcPts val="0"/>
              </a:spcBef>
              <a:buSzPct val="25000"/>
              <a:buNone/>
            </a:pPr>
            <a:r>
              <a:rPr lang="en-US" sz="1000" dirty="0"/>
              <a:t>As part of Meetings 1 &amp; 2, you’ll also be introducing girls to the citizen science projects found on your </a:t>
            </a:r>
            <a:r>
              <a:rPr lang="en-US" sz="1000" dirty="0" err="1"/>
              <a:t>SciStarter</a:t>
            </a:r>
            <a:r>
              <a:rPr lang="en-US" sz="1000" dirty="0"/>
              <a:t>. In the second meeting, g</a:t>
            </a:r>
            <a:r>
              <a:rPr lang="en-US" sz="1100" dirty="0"/>
              <a:t>irls will choose the project they want to do.</a:t>
            </a:r>
          </a:p>
          <a:p>
            <a:pPr marL="0" marR="0" lvl="0" indent="0" algn="l" rtl="0">
              <a:spcBef>
                <a:spcPts val="0"/>
              </a:spcBef>
              <a:buSzPct val="25000"/>
              <a:buNone/>
            </a:pPr>
            <a:endParaRPr sz="1100" dirty="0"/>
          </a:p>
          <a:p>
            <a:pPr marL="0" marR="0" lvl="0" indent="0" algn="l" rtl="0">
              <a:spcBef>
                <a:spcPts val="0"/>
              </a:spcBef>
              <a:buSzPct val="25000"/>
              <a:buNone/>
            </a:pPr>
            <a:r>
              <a:rPr lang="en-US" sz="1100" dirty="0"/>
              <a:t>In the third meeting</a:t>
            </a:r>
            <a:r>
              <a:rPr lang="en-US" sz="1100" b="0" i="0" u="none" strike="noStrike" cap="none" dirty="0">
                <a:solidFill>
                  <a:schemeClr val="dk1"/>
                </a:solidFill>
                <a:latin typeface="Arial"/>
                <a:ea typeface="Arial"/>
                <a:cs typeface="Arial"/>
                <a:sym typeface="Arial"/>
              </a:rPr>
              <a:t>, Daisies </a:t>
            </a:r>
            <a:r>
              <a:rPr lang="en-US" sz="1100" dirty="0"/>
              <a:t>do</a:t>
            </a:r>
            <a:r>
              <a:rPr lang="en-US" sz="1100" b="0" i="0" u="none" strike="noStrike" cap="none" dirty="0">
                <a:solidFill>
                  <a:schemeClr val="dk1"/>
                </a:solidFill>
                <a:latin typeface="Arial"/>
                <a:ea typeface="Arial"/>
                <a:cs typeface="Arial"/>
                <a:sym typeface="Arial"/>
              </a:rPr>
              <a:t> the citizen science project they chose.</a:t>
            </a:r>
          </a:p>
          <a:p>
            <a:pPr marL="0" marR="0" lvl="0" indent="0" algn="l" rtl="0">
              <a:spcBef>
                <a:spcPts val="0"/>
              </a:spcBef>
              <a:buSzPct val="25000"/>
              <a:buNone/>
            </a:pPr>
            <a:endParaRPr sz="1100" dirty="0"/>
          </a:p>
          <a:p>
            <a:pPr marL="0" marR="0" lvl="0" indent="0" algn="l" rtl="0">
              <a:spcBef>
                <a:spcPts val="0"/>
              </a:spcBef>
              <a:buSzPct val="25000"/>
              <a:buNone/>
            </a:pPr>
            <a:r>
              <a:rPr lang="en-US" sz="1100" dirty="0"/>
              <a:t>A couple of notes on these activities:</a:t>
            </a:r>
          </a:p>
          <a:p>
            <a:pPr marL="457200" marR="0" lvl="0" indent="-298450" algn="l" rtl="0">
              <a:spcBef>
                <a:spcPts val="0"/>
              </a:spcBef>
              <a:buSzPct val="100000"/>
              <a:buChar char="●"/>
            </a:pPr>
            <a:r>
              <a:rPr lang="en-US" sz="1100" dirty="0"/>
              <a:t>The citizen science project is done outdoors, but you can do take any of these activities outside if you want. </a:t>
            </a:r>
          </a:p>
          <a:p>
            <a:pPr marL="457200" marR="0" lvl="0" indent="-298450" algn="l" rtl="0">
              <a:spcBef>
                <a:spcPts val="0"/>
              </a:spcBef>
              <a:buSzPct val="100000"/>
              <a:buChar char="●"/>
            </a:pPr>
            <a:r>
              <a:rPr lang="en-US" sz="1100" dirty="0"/>
              <a:t>There are talking points in all the meeting plans. girls will learn about what Take Action is and talk about what kind of project they want to do during the opening or closing ceremonies. That prepares them to decided on a Take Action project by the third meeting.</a:t>
            </a:r>
          </a:p>
          <a:p>
            <a:pPr marL="0" marR="0" lvl="0" indent="0" algn="l" rtl="0">
              <a:spcBef>
                <a:spcPts val="0"/>
              </a:spcBef>
              <a:buSzPct val="25000"/>
              <a:buNone/>
            </a:pPr>
            <a:endParaRPr sz="1100" dirty="0"/>
          </a:p>
          <a:p>
            <a:pPr marL="0" marR="0" lvl="0" indent="0" algn="l" rtl="0">
              <a:spcBef>
                <a:spcPts val="0"/>
              </a:spcBef>
              <a:buSzPct val="25000"/>
              <a:buNone/>
            </a:pPr>
            <a:endParaRPr sz="1100" dirty="0"/>
          </a:p>
        </p:txBody>
      </p:sp>
      <p:sp>
        <p:nvSpPr>
          <p:cNvPr id="191" name="Shape 191"/>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192" name="Shape 192"/>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10</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43983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100" b="0" i="0" u="none" strike="noStrike" cap="none" dirty="0">
                <a:solidFill>
                  <a:schemeClr val="dk1"/>
                </a:solidFill>
                <a:latin typeface="Arial"/>
                <a:ea typeface="Arial"/>
                <a:cs typeface="Arial"/>
                <a:sym typeface="Arial"/>
              </a:rPr>
              <a:t>I</a:t>
            </a:r>
            <a:r>
              <a:rPr lang="en-US" sz="1000" b="0" i="0" u="none" strike="noStrike" cap="none" dirty="0">
                <a:solidFill>
                  <a:schemeClr val="dk1"/>
                </a:solidFill>
                <a:latin typeface="Arial"/>
                <a:ea typeface="Arial"/>
                <a:cs typeface="Arial"/>
                <a:sym typeface="Arial"/>
              </a:rPr>
              <a:t>n</a:t>
            </a:r>
            <a:r>
              <a:rPr lang="en-US" sz="1000" dirty="0"/>
              <a:t> the first meeting,</a:t>
            </a:r>
            <a:r>
              <a:rPr lang="en-US" sz="1000" b="0" i="0" u="none" strike="noStrike" cap="none" dirty="0">
                <a:solidFill>
                  <a:schemeClr val="dk1"/>
                </a:solidFill>
                <a:latin typeface="Arial"/>
                <a:ea typeface="Arial"/>
                <a:cs typeface="Arial"/>
                <a:sym typeface="Arial"/>
              </a:rPr>
              <a:t> Brownies sharpen their observation </a:t>
            </a:r>
            <a:r>
              <a:rPr lang="en-US" sz="1000" dirty="0"/>
              <a:t>skills through hands-on activities. They learn how scientists use observation to understand the world.</a:t>
            </a:r>
          </a:p>
          <a:p>
            <a:pPr marL="0" marR="0" lvl="0" indent="0" algn="l" rtl="0">
              <a:spcBef>
                <a:spcPts val="0"/>
              </a:spcBef>
              <a:buSzPct val="25000"/>
              <a:buNone/>
            </a:pPr>
            <a:r>
              <a:rPr lang="en-US" sz="1000" dirty="0"/>
              <a:t>As Girls Arrive: Quick changes, clothing, hair, take off glasses.</a:t>
            </a:r>
          </a:p>
          <a:p>
            <a:pPr marL="0" marR="0" lvl="0" indent="0" algn="l" rtl="0">
              <a:spcBef>
                <a:spcPts val="0"/>
              </a:spcBef>
              <a:buSzPct val="25000"/>
              <a:buNone/>
            </a:pPr>
            <a:r>
              <a:rPr lang="en-US" sz="1000" dirty="0"/>
              <a:t>STEM Activity: Kim’s Tray</a:t>
            </a:r>
          </a:p>
          <a:p>
            <a:pPr marL="0" marR="0" lvl="0" indent="0" algn="l" rtl="0">
              <a:spcBef>
                <a:spcPts val="0"/>
              </a:spcBef>
              <a:buSzPct val="25000"/>
              <a:buNone/>
            </a:pPr>
            <a:endParaRPr sz="10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000" dirty="0"/>
              <a:t>In the second meeting, </a:t>
            </a:r>
          </a:p>
          <a:p>
            <a:pPr lvl="0" rtl="0">
              <a:spcBef>
                <a:spcPts val="0"/>
              </a:spcBef>
              <a:buClr>
                <a:schemeClr val="dk1"/>
              </a:buClr>
              <a:buSzPct val="25000"/>
              <a:buFont typeface="Arial"/>
              <a:buNone/>
            </a:pPr>
            <a:r>
              <a:rPr lang="en-US" sz="1000" dirty="0"/>
              <a:t>As Girls Arrive: Create your field notebook</a:t>
            </a:r>
          </a:p>
          <a:p>
            <a:pPr lvl="0" rtl="0">
              <a:spcBef>
                <a:spcPts val="0"/>
              </a:spcBef>
              <a:buSzPct val="25000"/>
              <a:buNone/>
            </a:pPr>
            <a:r>
              <a:rPr lang="en-US" sz="1000" dirty="0"/>
              <a:t>STEM Activity: This is similar to the butterfly activity that Daisies did, but it’s been aged up. There are illustrations of snails with different and more complex patterns. Not only do Brownies count them and take notes on how many types of snails there are, but they also create a map of where the snails were found as a way to present their data. (Just to be clear: If you post the snail pictures around a meeting room, Brownies will make a simple map of the room and plot where they “found” the snails.)</a:t>
            </a:r>
          </a:p>
          <a:p>
            <a:pPr lvl="0" rtl="0">
              <a:spcBef>
                <a:spcPts val="0"/>
              </a:spcBef>
              <a:buClr>
                <a:schemeClr val="dk1"/>
              </a:buClr>
              <a:buSzPct val="25000"/>
              <a:buFont typeface="Arial"/>
              <a:buNone/>
            </a:pPr>
            <a:r>
              <a:rPr lang="en-US" sz="1000" dirty="0"/>
              <a:t>As part of Meetings 1 &amp; 2, you’ll also be introducing girls to the citizen science projects found on your </a:t>
            </a:r>
            <a:r>
              <a:rPr lang="en-US" sz="1000" dirty="0" err="1"/>
              <a:t>SciStarter</a:t>
            </a:r>
            <a:r>
              <a:rPr lang="en-US" sz="1000" dirty="0"/>
              <a:t>. In the second meeting, g</a:t>
            </a:r>
            <a:r>
              <a:rPr lang="en-US" sz="1100" dirty="0"/>
              <a:t>irls will choose the project they want to do.</a:t>
            </a:r>
          </a:p>
          <a:p>
            <a:pPr marL="0" marR="0" lvl="0" indent="0" algn="l" rtl="0">
              <a:spcBef>
                <a:spcPts val="0"/>
              </a:spcBef>
              <a:buSzPct val="25000"/>
              <a:buNone/>
            </a:pPr>
            <a:endParaRPr sz="1000" dirty="0"/>
          </a:p>
          <a:p>
            <a:pPr marL="0" marR="0" lvl="0" indent="0" algn="l" rtl="0">
              <a:spcBef>
                <a:spcPts val="0"/>
              </a:spcBef>
              <a:buSzPct val="25000"/>
              <a:buNone/>
            </a:pPr>
            <a:endParaRPr sz="10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In </a:t>
            </a:r>
            <a:r>
              <a:rPr lang="en-US" sz="1000" dirty="0"/>
              <a:t>the third meeting</a:t>
            </a:r>
            <a:r>
              <a:rPr lang="en-US" sz="1000" b="0" i="0" u="none" strike="noStrike" cap="none" dirty="0">
                <a:solidFill>
                  <a:schemeClr val="dk1"/>
                </a:solidFill>
                <a:latin typeface="Arial"/>
                <a:ea typeface="Arial"/>
                <a:cs typeface="Arial"/>
                <a:sym typeface="Arial"/>
              </a:rPr>
              <a:t>, Brownies complete their citizen science project and choose their Take Action project.</a:t>
            </a:r>
          </a:p>
          <a:p>
            <a:pPr marL="0" marR="0" lvl="0" indent="0" algn="l" rtl="0">
              <a:spcBef>
                <a:spcPts val="0"/>
              </a:spcBef>
              <a:spcAft>
                <a:spcPts val="0"/>
              </a:spcAft>
              <a:buSzPct val="25000"/>
              <a:buNone/>
            </a:pPr>
            <a:endParaRP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000" b="0" i="0" u="none" strike="noStrike" cap="none" dirty="0">
                <a:solidFill>
                  <a:schemeClr val="dk1"/>
                </a:solidFill>
                <a:latin typeface="Arial"/>
                <a:ea typeface="Arial"/>
                <a:cs typeface="Arial"/>
                <a:sym typeface="Arial"/>
              </a:rPr>
              <a:t>These activities are also used in the Multi-Level Think Like a Citizen Scientist Journey, with tips and notes to </a:t>
            </a:r>
            <a:r>
              <a:rPr lang="en-US" sz="1000" dirty="0"/>
              <a:t>v</a:t>
            </a:r>
            <a:r>
              <a:rPr lang="en-US" sz="1000" b="0" i="0" u="none" strike="noStrike" cap="none" dirty="0">
                <a:solidFill>
                  <a:schemeClr val="dk1"/>
                </a:solidFill>
                <a:latin typeface="Arial"/>
                <a:ea typeface="Arial"/>
                <a:cs typeface="Arial"/>
                <a:sym typeface="Arial"/>
              </a:rPr>
              <a:t>olunteers on how to age up/age down the activities to fit their girls’ age and experience level. I think you can see how the activities match up across the grade levels when we get to our next slide, which shows the Junior ac</a:t>
            </a:r>
            <a:r>
              <a:rPr lang="en-US" sz="1000" dirty="0"/>
              <a:t>tivities.</a:t>
            </a:r>
          </a:p>
          <a:p>
            <a:pPr marL="0" marR="0" lvl="0" indent="0" algn="l" rtl="0">
              <a:spcBef>
                <a:spcPts val="0"/>
              </a:spcBef>
              <a:buSzPct val="25000"/>
              <a:buNone/>
            </a:pPr>
            <a:endParaRPr sz="1000" b="0" i="0" u="none" strike="noStrike" cap="none" dirty="0">
              <a:solidFill>
                <a:schemeClr val="dk1"/>
              </a:solidFill>
              <a:latin typeface="Arial"/>
              <a:ea typeface="Arial"/>
              <a:cs typeface="Arial"/>
              <a:sym typeface="Arial"/>
            </a:endParaRPr>
          </a:p>
        </p:txBody>
      </p:sp>
      <p:sp>
        <p:nvSpPr>
          <p:cNvPr id="203" name="Shape 203"/>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204" name="Shape 204"/>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11</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86668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b="1" dirty="0"/>
              <a:t>In the first meeting:</a:t>
            </a:r>
          </a:p>
          <a:p>
            <a:pPr marL="0" marR="0" lvl="0" indent="0" algn="l" rtl="0">
              <a:spcBef>
                <a:spcPts val="0"/>
              </a:spcBef>
              <a:buSzPct val="25000"/>
              <a:buNone/>
            </a:pPr>
            <a:r>
              <a:rPr lang="en-US" sz="1000" dirty="0"/>
              <a:t>As Girls Arrive: Sensing Nature (making observations about natural objects- warm up activity to learn about observing)</a:t>
            </a:r>
          </a:p>
          <a:p>
            <a:pPr marL="0" marR="0" lvl="0" indent="0" algn="l" rtl="0">
              <a:spcBef>
                <a:spcPts val="0"/>
              </a:spcBef>
              <a:buSzPct val="25000"/>
              <a:buNone/>
            </a:pPr>
            <a:r>
              <a:rPr lang="en-US" sz="1000" dirty="0"/>
              <a:t>STEM Activity: </a:t>
            </a:r>
          </a:p>
          <a:p>
            <a:pPr marL="457200" marR="0" lvl="0" indent="-292100" algn="l" rtl="0">
              <a:spcBef>
                <a:spcPts val="0"/>
              </a:spcBef>
              <a:buSzPct val="100000"/>
              <a:buAutoNum type="arabicPeriod"/>
            </a:pPr>
            <a:r>
              <a:rPr lang="en-US" sz="1000" dirty="0"/>
              <a:t>Kim’s Tray </a:t>
            </a:r>
          </a:p>
          <a:p>
            <a:pPr marL="457200" marR="0" lvl="0" indent="-292100" algn="l" rtl="0">
              <a:spcBef>
                <a:spcPts val="0"/>
              </a:spcBef>
              <a:buSzPct val="100000"/>
              <a:buAutoNum type="arabicPeriod"/>
            </a:pPr>
            <a:r>
              <a:rPr lang="en-US" sz="1000" dirty="0"/>
              <a:t>Describe Your Observations (i.e. how can you describe different seashells with enough detail that your partner can guess which item you chose?)</a:t>
            </a:r>
          </a:p>
          <a:p>
            <a:pPr marL="457200" marR="0" lvl="0" indent="-292100" algn="l" rtl="0">
              <a:spcBef>
                <a:spcPts val="0"/>
              </a:spcBef>
              <a:buSzPct val="100000"/>
              <a:buAutoNum type="arabicPeriod"/>
            </a:pPr>
            <a:r>
              <a:rPr lang="en-US" sz="1000" dirty="0"/>
              <a:t>Make scientific observations about the room (learn what makes an observation scientific or not)</a:t>
            </a:r>
          </a:p>
          <a:p>
            <a:pPr marL="0" marR="0" lvl="0" indent="0" algn="l" rtl="0">
              <a:spcBef>
                <a:spcPts val="0"/>
              </a:spcBef>
              <a:buSzPct val="25000"/>
              <a:buNone/>
            </a:pPr>
            <a:endParaRPr lang="en-US" sz="1000" b="1" dirty="0" smtClean="0"/>
          </a:p>
          <a:p>
            <a:pPr marL="0" marR="0" lvl="0" indent="0" algn="l" rtl="0">
              <a:spcBef>
                <a:spcPts val="0"/>
              </a:spcBef>
              <a:buSzPct val="25000"/>
              <a:buNone/>
            </a:pPr>
            <a:r>
              <a:rPr lang="en-US" sz="1000" b="1" dirty="0" smtClean="0"/>
              <a:t>In </a:t>
            </a:r>
            <a:r>
              <a:rPr lang="en-US" sz="1000" b="1" dirty="0"/>
              <a:t>the second meeting:</a:t>
            </a:r>
          </a:p>
          <a:p>
            <a:pPr lvl="0" rtl="0">
              <a:spcBef>
                <a:spcPts val="0"/>
              </a:spcBef>
              <a:buClr>
                <a:schemeClr val="dk1"/>
              </a:buClr>
              <a:buSzPct val="25000"/>
              <a:buFont typeface="Arial"/>
              <a:buNone/>
            </a:pPr>
            <a:r>
              <a:rPr lang="en-US" sz="1000" dirty="0"/>
              <a:t>As Girls Arrive: Create your field notebook</a:t>
            </a:r>
          </a:p>
          <a:p>
            <a:pPr lvl="0" rtl="0">
              <a:spcBef>
                <a:spcPts val="0"/>
              </a:spcBef>
              <a:buSzPct val="25000"/>
              <a:buNone/>
            </a:pPr>
            <a:r>
              <a:rPr lang="en-US" sz="1000" dirty="0"/>
              <a:t>STEM Activity: </a:t>
            </a:r>
            <a:r>
              <a:rPr lang="en-US" sz="1000" b="0" i="0" u="none" strike="noStrike" cap="none" dirty="0">
                <a:solidFill>
                  <a:schemeClr val="dk1"/>
                </a:solidFill>
                <a:latin typeface="Arial"/>
                <a:ea typeface="Arial"/>
                <a:cs typeface="Arial"/>
                <a:sym typeface="Arial"/>
              </a:rPr>
              <a:t>Juniors take field notes about animal tracks and learn about collecting and analyzing data over time. Again, this is similar to what Daisies and Brownies do, ins</a:t>
            </a:r>
            <a:r>
              <a:rPr lang="en-US" sz="1000" dirty="0"/>
              <a:t>tead of collecting data on butterflies and snails, Juniors are looking at different animal tracks and plotting them on a map. There’s an added level to the activity that teaches girls to plot a graph of data changing over time. </a:t>
            </a:r>
          </a:p>
          <a:p>
            <a:pPr lvl="0" rtl="0">
              <a:spcBef>
                <a:spcPts val="0"/>
              </a:spcBef>
              <a:buClr>
                <a:schemeClr val="dk1"/>
              </a:buClr>
              <a:buSzPct val="25000"/>
              <a:buFont typeface="Arial"/>
              <a:buNone/>
            </a:pPr>
            <a:r>
              <a:rPr lang="en-US" sz="1000" dirty="0"/>
              <a:t>As part of Meetings 1 &amp; 2, you’ll also be introducing girls to the citizen science projects found on your </a:t>
            </a:r>
            <a:r>
              <a:rPr lang="en-US" sz="1000" dirty="0" err="1"/>
              <a:t>SciStarter</a:t>
            </a:r>
            <a:r>
              <a:rPr lang="en-US" sz="1000" dirty="0"/>
              <a:t>. In the second meeting, g</a:t>
            </a:r>
            <a:r>
              <a:rPr lang="en-US" sz="1100" dirty="0"/>
              <a:t>irls will choose the project they want to do.</a:t>
            </a:r>
          </a:p>
          <a:p>
            <a:pPr marL="0" marR="0" lvl="0" indent="0" algn="l" rtl="0">
              <a:spcBef>
                <a:spcPts val="0"/>
              </a:spcBef>
              <a:buSzPct val="25000"/>
              <a:buNone/>
            </a:pPr>
            <a:endParaRPr sz="1000" b="1" dirty="0"/>
          </a:p>
          <a:p>
            <a:pPr marL="0" marR="0" lvl="0" indent="0" algn="l" rtl="0">
              <a:spcBef>
                <a:spcPts val="0"/>
              </a:spcBef>
              <a:buSzPct val="25000"/>
              <a:buNone/>
            </a:pPr>
            <a:r>
              <a:rPr lang="en-US" sz="1000" b="1" dirty="0"/>
              <a:t>In the third meeting,</a:t>
            </a:r>
            <a:r>
              <a:rPr lang="en-US" sz="1000" b="1" i="0" u="none" strike="noStrike" cap="none" dirty="0">
                <a:solidFill>
                  <a:schemeClr val="dk1"/>
                </a:solidFill>
              </a:rPr>
              <a:t> </a:t>
            </a:r>
            <a:r>
              <a:rPr lang="en-US" sz="1000" b="0" i="0" u="none" strike="noStrike" cap="none" dirty="0">
                <a:solidFill>
                  <a:schemeClr val="dk1"/>
                </a:solidFill>
                <a:latin typeface="Arial"/>
                <a:ea typeface="Arial"/>
                <a:cs typeface="Arial"/>
                <a:sym typeface="Arial"/>
              </a:rPr>
              <a:t>Juniors complete their citizen science project.</a:t>
            </a:r>
          </a:p>
          <a:p>
            <a:pPr marL="0" marR="0" lvl="0" indent="0" algn="l" rtl="0">
              <a:spcBef>
                <a:spcPts val="0"/>
              </a:spcBef>
              <a:buSzPct val="25000"/>
              <a:buNone/>
            </a:pPr>
            <a:endParaRPr sz="1000" dirty="0"/>
          </a:p>
          <a:p>
            <a:pPr lvl="0" rtl="0">
              <a:spcBef>
                <a:spcPts val="0"/>
              </a:spcBef>
              <a:buClr>
                <a:schemeClr val="dk1"/>
              </a:buClr>
              <a:buSzPct val="25000"/>
              <a:buFont typeface="Arial"/>
              <a:buNone/>
            </a:pPr>
            <a:r>
              <a:rPr lang="en-US" sz="1000" dirty="0"/>
              <a:t>I mentioned earlier that we tested the Journey structure in the fall as part of our engineering pilot.</a:t>
            </a:r>
          </a:p>
          <a:p>
            <a:pPr lvl="0" rtl="0">
              <a:spcBef>
                <a:spcPts val="0"/>
              </a:spcBef>
              <a:buSzPct val="25000"/>
              <a:buNone/>
            </a:pPr>
            <a:r>
              <a:rPr lang="en-US" sz="1000" dirty="0"/>
              <a:t>We also tested the Think Like a Citizen Scientist Journey with volunteers and girls.</a:t>
            </a:r>
          </a:p>
          <a:p>
            <a:pPr lvl="0" rtl="0">
              <a:spcBef>
                <a:spcPts val="0"/>
              </a:spcBef>
              <a:buClr>
                <a:schemeClr val="dk1"/>
              </a:buClr>
              <a:buSzPct val="25000"/>
              <a:buFont typeface="Arial"/>
              <a:buNone/>
            </a:pPr>
            <a:r>
              <a:rPr lang="en-US" sz="1000" dirty="0"/>
              <a:t>We revised based on their suggestions. I wanted to share some of the overall comments from volunteers.</a:t>
            </a:r>
          </a:p>
          <a:p>
            <a:pPr marL="0" marR="0" lvl="0" indent="0" algn="l" rtl="0">
              <a:spcBef>
                <a:spcPts val="0"/>
              </a:spcBef>
              <a:buSzPct val="25000"/>
              <a:buNone/>
            </a:pPr>
            <a:endParaRPr sz="1000" dirty="0"/>
          </a:p>
        </p:txBody>
      </p:sp>
      <p:sp>
        <p:nvSpPr>
          <p:cNvPr id="215" name="Shape 215"/>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216" name="Shape 216"/>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12</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807305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lnSpc>
                <a:spcPct val="115000"/>
              </a:lnSpc>
              <a:spcBef>
                <a:spcPts val="0"/>
              </a:spcBef>
              <a:buSzPct val="100000"/>
              <a:buNone/>
            </a:pPr>
            <a:r>
              <a:rPr lang="en-US" sz="1100" dirty="0" err="1"/>
              <a:t>Ø</a:t>
            </a:r>
            <a:r>
              <a:rPr lang="en-US" sz="700" dirty="0">
                <a:latin typeface="Times New Roman"/>
                <a:ea typeface="Times New Roman"/>
                <a:cs typeface="Times New Roman"/>
                <a:sym typeface="Times New Roman"/>
              </a:rPr>
              <a:t>  </a:t>
            </a:r>
            <a:r>
              <a:rPr lang="en-US" sz="1100" dirty="0"/>
              <a:t> Content tested with 5 </a:t>
            </a:r>
            <a:r>
              <a:rPr lang="en-US" sz="1100" dirty="0" err="1"/>
              <a:t>Cadettes</a:t>
            </a:r>
            <a:r>
              <a:rPr lang="en-US" sz="1100" dirty="0"/>
              <a:t> and 47 K-5 girls in Multi-Level Troops</a:t>
            </a:r>
          </a:p>
          <a:p>
            <a:pPr marL="0" marR="0" lvl="0" indent="0" algn="l" rtl="0">
              <a:spcBef>
                <a:spcPts val="0"/>
              </a:spcBef>
              <a:buSzPct val="25000"/>
              <a:buNone/>
            </a:pPr>
            <a:endParaRPr sz="1000" dirty="0"/>
          </a:p>
          <a:p>
            <a:pPr marL="0" marR="0" lvl="0" indent="0" algn="l" rtl="0">
              <a:spcBef>
                <a:spcPts val="0"/>
              </a:spcBef>
              <a:buSzPct val="25000"/>
              <a:buNone/>
            </a:pPr>
            <a:r>
              <a:rPr lang="en-US" sz="1000" dirty="0"/>
              <a:t>We were so happy with these comments.</a:t>
            </a:r>
          </a:p>
          <a:p>
            <a:pPr marL="0" marR="0" lvl="0" indent="0" algn="l" rtl="0">
              <a:spcBef>
                <a:spcPts val="0"/>
              </a:spcBef>
              <a:buSzPct val="25000"/>
              <a:buNone/>
            </a:pPr>
            <a:r>
              <a:rPr lang="en-US" sz="1000" dirty="0"/>
              <a:t>Not a lot of planning or extra work needed!</a:t>
            </a:r>
          </a:p>
          <a:p>
            <a:pPr marL="0" marR="0" lvl="0" indent="0" algn="l" rtl="0">
              <a:spcBef>
                <a:spcPts val="0"/>
              </a:spcBef>
              <a:buSzPct val="25000"/>
              <a:buNone/>
            </a:pPr>
            <a:r>
              <a:rPr lang="en-US" sz="1000" dirty="0"/>
              <a:t>Girls saw they could contribute to science, even though they’re kids</a:t>
            </a:r>
          </a:p>
          <a:p>
            <a:pPr marL="0" marR="0" lvl="0" indent="0" algn="l" rtl="0">
              <a:spcBef>
                <a:spcPts val="0"/>
              </a:spcBef>
              <a:buSzPct val="25000"/>
              <a:buNone/>
            </a:pPr>
            <a:r>
              <a:rPr lang="en-US" sz="1000" dirty="0"/>
              <a:t>It wasn’t like anything else they’ve done.</a:t>
            </a:r>
          </a:p>
          <a:p>
            <a:pPr marL="0" marR="0" lvl="0" indent="0" algn="l" rtl="0">
              <a:spcBef>
                <a:spcPts val="0"/>
              </a:spcBef>
              <a:buSzPct val="25000"/>
              <a:buNone/>
            </a:pPr>
            <a:r>
              <a:rPr lang="en-US" sz="1000" dirty="0"/>
              <a:t>Citizen science ties into Girl Scout values.</a:t>
            </a:r>
          </a:p>
          <a:p>
            <a:pPr marL="0" marR="0" lvl="0" indent="0" algn="l" rtl="0">
              <a:spcBef>
                <a:spcPts val="0"/>
              </a:spcBef>
              <a:buSzPct val="25000"/>
              <a:buNone/>
            </a:pPr>
            <a:r>
              <a:rPr lang="en-US" sz="1000" dirty="0"/>
              <a:t>And, of course, the last quote, which is the outcome we want for all girls who go on this Journey: Girls loved the idea that they can truly make a difference in this world through the field of science!</a:t>
            </a:r>
          </a:p>
          <a:p>
            <a:pPr marL="0" marR="0" lvl="0" indent="0" algn="l" rtl="0">
              <a:spcBef>
                <a:spcPts val="0"/>
              </a:spcBef>
              <a:buSzPct val="25000"/>
              <a:buNone/>
            </a:pPr>
            <a:endParaRPr sz="1000" dirty="0"/>
          </a:p>
          <a:p>
            <a:pPr marL="0" marR="0" lvl="0" indent="0" algn="l" rtl="0">
              <a:spcBef>
                <a:spcPts val="0"/>
              </a:spcBef>
              <a:buSzPct val="25000"/>
              <a:buNone/>
            </a:pPr>
            <a:r>
              <a:rPr lang="en-US" sz="1000" dirty="0"/>
              <a:t>I’d like to add my favorite story from our citizen science testing. One volunteer said she had tried to get girls interested in a local STEM event, but they were lukewarm about going. After they did their citizen science project, not only did they say they wanted to go to the STEM event, but they also started talking, with great excitement, about how they should organize a citizen science day at their school!</a:t>
            </a:r>
          </a:p>
          <a:p>
            <a:pPr marL="0" marR="0" lvl="0" indent="0" algn="l" rtl="0">
              <a:spcBef>
                <a:spcPts val="0"/>
              </a:spcBef>
              <a:buSzPct val="25000"/>
              <a:buNone/>
            </a:pPr>
            <a:endParaRPr sz="1000" dirty="0"/>
          </a:p>
          <a:p>
            <a:pPr marL="0" marR="0" lvl="0" indent="0" algn="l" rtl="0">
              <a:spcBef>
                <a:spcPts val="0"/>
              </a:spcBef>
              <a:buSzPct val="25000"/>
              <a:buNone/>
            </a:pPr>
            <a:r>
              <a:rPr lang="en-US" sz="1000" dirty="0"/>
              <a:t>When you look at the new STEM outcomes we’ve developed, you’ll see that we want girls to benefit in 4 ways. We want to increase 1) their interest in STEM; 2) their confidence that they have what it takes to do STEM; 3) their competence in STEM, meaning that girls will have more knowledge about STEM and developed STEM skills; and 4) their understanding that STEM is of value to society. Scientists help people, help animals, help the planet. The volunteers who were gracious enough to test this program delivered on every one of those outcomes -- so kudos to them!</a:t>
            </a:r>
          </a:p>
        </p:txBody>
      </p:sp>
      <p:sp>
        <p:nvSpPr>
          <p:cNvPr id="227" name="Shape 227"/>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a:solidFill>
                  <a:srgbClr val="000000"/>
                </a:solidFill>
                <a:latin typeface="Arial"/>
                <a:ea typeface="Arial"/>
                <a:cs typeface="Arial"/>
                <a:sym typeface="Arial"/>
              </a:rPr>
              <a:t>Suzanne Harper    5/9/16</a:t>
            </a:r>
          </a:p>
        </p:txBody>
      </p:sp>
      <p:sp>
        <p:nvSpPr>
          <p:cNvPr id="228" name="Shape 228"/>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Arial"/>
                <a:ea typeface="Arial"/>
                <a:cs typeface="Arial"/>
                <a:sym typeface="Arial"/>
              </a:rPr>
              <a:t>13</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301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b="1" dirty="0"/>
              <a:t>You’ll find all this information in the meeting plans on VTK!</a:t>
            </a:r>
          </a:p>
          <a:p>
            <a:pPr marL="0" marR="0" lvl="0" indent="0" algn="l" rtl="0">
              <a:spcBef>
                <a:spcPts val="0"/>
              </a:spcBef>
              <a:buSzPct val="25000"/>
              <a:buNone/>
            </a:pPr>
            <a:endParaRPr sz="1000" b="1" dirty="0"/>
          </a:p>
          <a:p>
            <a:pPr marL="0" marR="0" lvl="0" indent="0" algn="l" rtl="0">
              <a:spcBef>
                <a:spcPts val="0"/>
              </a:spcBef>
              <a:buSzPct val="25000"/>
              <a:buNone/>
            </a:pPr>
            <a:r>
              <a:rPr lang="en-US" sz="1000" b="1" i="0" u="none" strike="noStrike" cap="none" dirty="0">
                <a:solidFill>
                  <a:schemeClr val="dk1"/>
                </a:solidFill>
                <a:latin typeface="Arial"/>
                <a:ea typeface="Arial"/>
                <a:cs typeface="Arial"/>
                <a:sym typeface="Arial"/>
              </a:rPr>
              <a:t>Use The Talking Points (But Make Them Your Own)</a:t>
            </a:r>
            <a:r>
              <a:rPr lang="en-US" dirty="0"/>
              <a:t> </a:t>
            </a:r>
            <a:r>
              <a:rPr lang="en-US" sz="1000" b="0" i="0" u="none" strike="noStrike" cap="none" dirty="0">
                <a:solidFill>
                  <a:schemeClr val="dk1"/>
                </a:solidFill>
                <a:latin typeface="Arial"/>
                <a:ea typeface="Arial"/>
                <a:cs typeface="Arial"/>
                <a:sym typeface="Arial"/>
              </a:rPr>
              <a:t>Some volunteers find it helpful to follow the script. Others deliver the information in their own words.  Either way is just fine. </a:t>
            </a:r>
          </a:p>
          <a:p>
            <a:pPr marL="0" marR="0" lvl="0" indent="0" algn="l" rtl="0">
              <a:spcBef>
                <a:spcPts val="0"/>
              </a:spcBef>
              <a:buSzPct val="25000"/>
              <a:buNone/>
            </a:pPr>
            <a:r>
              <a:rPr lang="en-US" sz="1000" b="1" i="0" u="none" strike="noStrike" cap="none" dirty="0">
                <a:solidFill>
                  <a:schemeClr val="dk1"/>
                </a:solidFill>
                <a:latin typeface="Arial"/>
                <a:ea typeface="Arial"/>
                <a:cs typeface="Arial"/>
                <a:sym typeface="Arial"/>
              </a:rPr>
              <a:t>Be Prepared (It’s What Girl Scouts Do!)</a:t>
            </a:r>
            <a:r>
              <a:rPr lang="en-US" dirty="0"/>
              <a:t> </a:t>
            </a:r>
            <a:r>
              <a:rPr lang="en-US" sz="1000" b="0" i="0" u="none" strike="noStrike" cap="none" dirty="0">
                <a:solidFill>
                  <a:schemeClr val="dk1"/>
                </a:solidFill>
                <a:latin typeface="Arial"/>
                <a:ea typeface="Arial"/>
                <a:cs typeface="Arial"/>
                <a:sym typeface="Arial"/>
              </a:rPr>
              <a:t>Each meeting includes a “Prepare Ahead” section that includes a materials list and what kind of set-up is required. Read it in advance so you have enough time to gather supplies and enlist help, if needed.  </a:t>
            </a:r>
          </a:p>
          <a:p>
            <a:pPr marL="0" marR="0" lvl="0" indent="0" algn="l" rtl="0">
              <a:spcBef>
                <a:spcPts val="0"/>
              </a:spcBef>
              <a:buSzPct val="25000"/>
              <a:buNone/>
            </a:pPr>
            <a:r>
              <a:rPr lang="en-US" sz="1000" b="1" i="0" u="none" strike="noStrike" cap="none" dirty="0">
                <a:solidFill>
                  <a:schemeClr val="dk1"/>
                </a:solidFill>
                <a:latin typeface="Arial"/>
                <a:ea typeface="Arial"/>
                <a:cs typeface="Arial"/>
                <a:sym typeface="Arial"/>
              </a:rPr>
              <a:t>Use Girl Scouts’ Three </a:t>
            </a:r>
            <a:r>
              <a:rPr lang="en-US" sz="1000" b="1" i="0" u="none" strike="noStrike" cap="none" dirty="0" err="1">
                <a:solidFill>
                  <a:schemeClr val="dk1"/>
                </a:solidFill>
                <a:latin typeface="Arial"/>
                <a:ea typeface="Arial"/>
                <a:cs typeface="Arial"/>
                <a:sym typeface="Arial"/>
              </a:rPr>
              <a:t>Processes</a:t>
            </a:r>
            <a:r>
              <a:rPr lang="en-US" sz="1000" b="0" i="0" u="none" strike="noStrike" cap="none" dirty="0" err="1">
                <a:solidFill>
                  <a:schemeClr val="dk1"/>
                </a:solidFill>
                <a:latin typeface="Arial"/>
                <a:ea typeface="Arial"/>
                <a:cs typeface="Arial"/>
                <a:sym typeface="Arial"/>
              </a:rPr>
              <a:t>“Learning</a:t>
            </a:r>
            <a:r>
              <a:rPr lang="en-US" sz="1000" b="0" i="0" u="none" strike="noStrike" cap="none" dirty="0">
                <a:solidFill>
                  <a:schemeClr val="dk1"/>
                </a:solidFill>
                <a:latin typeface="Arial"/>
                <a:ea typeface="Arial"/>
                <a:cs typeface="Arial"/>
                <a:sym typeface="Arial"/>
              </a:rPr>
              <a:t> by doing” and “cooperative learning” are built into this Journey, thanks to the hands-on activities and tips. You’ll also find specific “keep it girl-led” tips in the meeting plans to help you create a girl-led experience. </a:t>
            </a:r>
          </a:p>
          <a:p>
            <a:pPr marL="0" marR="0" lvl="0" indent="0" algn="l" rtl="0">
              <a:spcBef>
                <a:spcPts val="0"/>
              </a:spcBef>
              <a:buSzPct val="25000"/>
              <a:buNone/>
            </a:pPr>
            <a:r>
              <a:rPr lang="en-US" sz="1000" b="1" i="0" u="none" strike="noStrike" cap="none" dirty="0">
                <a:solidFill>
                  <a:schemeClr val="dk1"/>
                </a:solidFill>
                <a:latin typeface="Arial"/>
                <a:ea typeface="Arial"/>
                <a:cs typeface="Arial"/>
                <a:sym typeface="Arial"/>
              </a:rPr>
              <a:t>Observe. Record Data. Analyze Data.:</a:t>
            </a:r>
            <a:r>
              <a:rPr lang="en-US" sz="1000" b="0" i="0" u="none" strike="noStrike" cap="none" dirty="0">
                <a:solidFill>
                  <a:schemeClr val="dk1"/>
                </a:solidFill>
                <a:latin typeface="Arial"/>
                <a:ea typeface="Arial"/>
                <a:cs typeface="Arial"/>
                <a:sym typeface="Arial"/>
              </a:rPr>
              <a:t> </a:t>
            </a:r>
            <a:r>
              <a:rPr lang="en-US" sz="1000" dirty="0"/>
              <a:t>Girls</a:t>
            </a:r>
            <a:r>
              <a:rPr lang="en-US" sz="1000" b="0" i="0" u="none" strike="noStrike" cap="none" dirty="0">
                <a:solidFill>
                  <a:schemeClr val="dk1"/>
                </a:solidFill>
                <a:latin typeface="Arial"/>
                <a:ea typeface="Arial"/>
                <a:cs typeface="Arial"/>
                <a:sym typeface="Arial"/>
              </a:rPr>
              <a:t> will do hands-on activities to learn about the scientific method. They'll learn how to observe closely, record their observations and analyze what they've learned. They'll then put what they've learned into practice by doing a citizen science project. </a:t>
            </a:r>
            <a:r>
              <a:rPr lang="en-US" sz="1000" dirty="0"/>
              <a:t> </a:t>
            </a:r>
            <a:r>
              <a:rPr lang="en-US" sz="1000" b="0" i="0" u="none" strike="noStrike" cap="none" dirty="0">
                <a:solidFill>
                  <a:schemeClr val="dk1"/>
                </a:solidFill>
                <a:latin typeface="Arial"/>
                <a:ea typeface="Arial"/>
                <a:cs typeface="Arial"/>
                <a:sym typeface="Arial"/>
              </a:rPr>
              <a:t>When they send in the data they collected, girls are doing something very important. Their data will help a real-life scientist to do real-life research. They will join thousands - even millions! - of other people who also did the project and sent in their data. That's how science works - gathering millions of pieces of information and then figuring out how it all fits together. And it all starts with observing, recording and analyzing data. </a:t>
            </a:r>
          </a:p>
          <a:p>
            <a:pPr marL="0" marR="0" lvl="0" indent="0" algn="l" rtl="0">
              <a:spcBef>
                <a:spcPts val="0"/>
              </a:spcBef>
              <a:buSzPct val="25000"/>
              <a:buNone/>
            </a:pPr>
            <a:r>
              <a:rPr lang="en-US" sz="1000" b="1" i="0" u="none" strike="noStrike" cap="none" dirty="0">
                <a:solidFill>
                  <a:schemeClr val="dk1"/>
                </a:solidFill>
                <a:latin typeface="Arial"/>
                <a:ea typeface="Arial"/>
                <a:cs typeface="Arial"/>
                <a:sym typeface="Arial"/>
              </a:rPr>
              <a:t>Leave Time For The Closing Ceremony</a:t>
            </a:r>
            <a:r>
              <a:rPr lang="en-US" dirty="0"/>
              <a:t>: </a:t>
            </a:r>
            <a:r>
              <a:rPr lang="en-US" sz="1000" dirty="0"/>
              <a:t>I</a:t>
            </a:r>
            <a:r>
              <a:rPr lang="en-US" sz="1000" b="0" i="0" u="none" strike="noStrike" cap="none" dirty="0">
                <a:solidFill>
                  <a:schemeClr val="dk1"/>
                </a:solidFill>
                <a:latin typeface="Arial"/>
                <a:ea typeface="Arial"/>
                <a:cs typeface="Arial"/>
                <a:sym typeface="Arial"/>
              </a:rPr>
              <a:t>f girls are having fun, you may be tempted to skip the Closing Ceremony so they can keep going — but the Closing Ceremony is absolutely key to their learning. </a:t>
            </a:r>
          </a:p>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Here’s why: When girls leave the meeting, they’ll remember how much fun they had, but they may not realize that they just learned how engineers solve problems or that they’re good at science — unless you tell them. </a:t>
            </a:r>
          </a:p>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The Closing Ceremony is where you can connect the dots for girls by pointing out:</a:t>
            </a:r>
          </a:p>
          <a:p>
            <a:pPr marL="285750" marR="0" lvl="0" indent="-285750" algn="l" rtl="0">
              <a:spcBef>
                <a:spcPts val="0"/>
              </a:spcBef>
              <a:buClr>
                <a:schemeClr val="dk1"/>
              </a:buClr>
              <a:buSzPct val="100000"/>
              <a:buFont typeface="Arial"/>
              <a:buChar char="•"/>
            </a:pPr>
            <a:r>
              <a:rPr lang="en-US" sz="1000" b="0" i="0" u="none" strike="noStrike" cap="none" dirty="0">
                <a:solidFill>
                  <a:schemeClr val="dk1"/>
                </a:solidFill>
                <a:latin typeface="Arial"/>
                <a:ea typeface="Arial"/>
                <a:cs typeface="Arial"/>
                <a:sym typeface="Arial"/>
              </a:rPr>
              <a:t>how they acted as citizen scientists. </a:t>
            </a:r>
          </a:p>
          <a:p>
            <a:pPr marL="285750" marR="0" lvl="0" indent="-285750" algn="l" rtl="0">
              <a:spcBef>
                <a:spcPts val="0"/>
              </a:spcBef>
              <a:buClr>
                <a:schemeClr val="dk1"/>
              </a:buClr>
              <a:buSzPct val="100000"/>
              <a:buFont typeface="Arial"/>
              <a:buChar char="•"/>
            </a:pPr>
            <a:r>
              <a:rPr lang="en-US" sz="1000" b="0" i="0" u="none" strike="noStrike" cap="none" dirty="0">
                <a:solidFill>
                  <a:schemeClr val="dk1"/>
                </a:solidFill>
                <a:latin typeface="Arial"/>
                <a:ea typeface="Arial"/>
                <a:cs typeface="Arial"/>
                <a:sym typeface="Arial"/>
              </a:rPr>
              <a:t>how much fun they had solving problems with science.  </a:t>
            </a:r>
          </a:p>
          <a:p>
            <a:pPr marL="285750" marR="0" lvl="0" indent="-285750" algn="l" rtl="0">
              <a:spcBef>
                <a:spcPts val="0"/>
              </a:spcBef>
              <a:buClr>
                <a:schemeClr val="dk1"/>
              </a:buClr>
              <a:buSzPct val="100000"/>
              <a:buFont typeface="Arial"/>
              <a:buChar char="•"/>
            </a:pPr>
            <a:r>
              <a:rPr lang="en-US" sz="1000" b="0" i="0" u="none" strike="noStrike" cap="none" dirty="0">
                <a:solidFill>
                  <a:schemeClr val="dk1"/>
                </a:solidFill>
                <a:latin typeface="Arial"/>
                <a:ea typeface="Arial"/>
                <a:cs typeface="Arial"/>
                <a:sym typeface="Arial"/>
              </a:rPr>
              <a:t>that they have what it takes to continue exploring STEM. </a:t>
            </a:r>
          </a:p>
          <a:p>
            <a:pPr marL="0" marR="0" lvl="0" indent="0" algn="l" rtl="0">
              <a:spcBef>
                <a:spcPts val="0"/>
              </a:spcBef>
              <a:buSzPct val="25000"/>
              <a:buNone/>
            </a:pPr>
            <a:r>
              <a:rPr lang="en-US" sz="1000" b="1" i="0" u="none" strike="noStrike" cap="none" dirty="0">
                <a:solidFill>
                  <a:schemeClr val="dk1"/>
                </a:solidFill>
                <a:latin typeface="Arial"/>
                <a:ea typeface="Arial"/>
                <a:cs typeface="Arial"/>
                <a:sym typeface="Arial"/>
              </a:rPr>
              <a:t>Tell Your Troop Story: </a:t>
            </a:r>
            <a:r>
              <a:rPr lang="en-US" sz="1000" b="0" i="0" u="none" strike="noStrike" cap="none" dirty="0">
                <a:solidFill>
                  <a:schemeClr val="dk1"/>
                </a:solidFill>
                <a:latin typeface="Arial"/>
                <a:ea typeface="Arial"/>
                <a:cs typeface="Arial"/>
                <a:sym typeface="Arial"/>
              </a:rPr>
              <a:t>As a Girl Scout leader, you’re designing experiences that girls will remember their whole lives. Try to capture those memories with photos or videos. Girls love remembering all they did — and it’s a great way for parents to see the benefits of Girl Scouting. And please help us tell the Girl Scout STEM story by sharing your photos and videos with us! Email them to </a:t>
            </a:r>
            <a:r>
              <a:rPr lang="en-US" sz="1000" b="0" i="0" u="sng" strike="noStrike" cap="none" dirty="0">
                <a:solidFill>
                  <a:schemeClr val="hlink"/>
                </a:solidFill>
                <a:latin typeface="Arial"/>
                <a:ea typeface="Arial"/>
                <a:cs typeface="Arial"/>
                <a:sym typeface="Arial"/>
                <a:hlinkClick r:id="rId3"/>
              </a:rPr>
              <a:t>STEM@girlscouts.org</a:t>
            </a:r>
            <a:r>
              <a:rPr lang="en-US" sz="1000" b="0" i="1" u="none" strike="noStrike" cap="none" dirty="0">
                <a:solidFill>
                  <a:schemeClr val="dk1"/>
                </a:solidFill>
                <a:latin typeface="Arial"/>
                <a:ea typeface="Arial"/>
                <a:cs typeface="Arial"/>
                <a:sym typeface="Arial"/>
              </a:rPr>
              <a:t> </a:t>
            </a:r>
            <a:r>
              <a:rPr lang="en-US" sz="1000" b="0" i="0" u="none" strike="noStrike" cap="none" dirty="0">
                <a:solidFill>
                  <a:schemeClr val="dk1"/>
                </a:solidFill>
                <a:latin typeface="Arial"/>
                <a:ea typeface="Arial"/>
                <a:cs typeface="Arial"/>
                <a:sym typeface="Arial"/>
              </a:rPr>
              <a:t>(with photo releases</a:t>
            </a:r>
            <a:r>
              <a:rPr lang="en-US" sz="1000" dirty="0"/>
              <a:t>, please</a:t>
            </a:r>
            <a:r>
              <a:rPr lang="en-US" sz="1000" b="0" i="0" u="none" strike="noStrike" cap="none" dirty="0">
                <a:solidFill>
                  <a:schemeClr val="dk1"/>
                </a:solidFill>
                <a:latin typeface="Arial"/>
                <a:ea typeface="Arial"/>
                <a:cs typeface="Arial"/>
                <a:sym typeface="Arial"/>
              </a:rPr>
              <a:t>!). </a:t>
            </a:r>
          </a:p>
          <a:p>
            <a:pPr marL="0" marR="0" lvl="0" indent="0" algn="l" rtl="0">
              <a:spcBef>
                <a:spcPts val="0"/>
              </a:spcBef>
              <a:buSzPct val="25000"/>
              <a:buNone/>
            </a:pPr>
            <a:r>
              <a:rPr lang="en-US" sz="1000" b="1" i="0" u="none" strike="noStrike" cap="none" dirty="0">
                <a:solidFill>
                  <a:schemeClr val="dk1"/>
                </a:solidFill>
                <a:latin typeface="Arial"/>
                <a:ea typeface="Arial"/>
                <a:cs typeface="Arial"/>
                <a:sym typeface="Arial"/>
              </a:rPr>
              <a:t>Program Pairing</a:t>
            </a:r>
            <a:r>
              <a:rPr lang="en-US" dirty="0"/>
              <a:t>: </a:t>
            </a:r>
            <a:r>
              <a:rPr lang="en-US" sz="1000" b="0" i="0" u="none" strike="noStrike" cap="none" dirty="0">
                <a:solidFill>
                  <a:schemeClr val="dk1"/>
                </a:solidFill>
                <a:latin typeface="Arial"/>
                <a:ea typeface="Arial"/>
                <a:cs typeface="Arial"/>
                <a:sym typeface="Arial"/>
              </a:rPr>
              <a:t>When possible, we’ve listed badges that pair well with each Journey. Here are the suggested program pairings for Think Like an Engineer:</a:t>
            </a:r>
          </a:p>
          <a:p>
            <a:pPr marL="285750" marR="0" lvl="0" indent="-285750" algn="l" rtl="0">
              <a:spcBef>
                <a:spcPts val="0"/>
              </a:spcBef>
              <a:buClr>
                <a:schemeClr val="dk1"/>
              </a:buClr>
              <a:buSzPct val="100000"/>
              <a:buFont typeface="Arial"/>
              <a:buChar char="•"/>
            </a:pPr>
            <a:r>
              <a:rPr lang="en-US" sz="1000" b="0" i="0" u="none" strike="noStrike" cap="none" dirty="0">
                <a:solidFill>
                  <a:schemeClr val="dk1"/>
                </a:solidFill>
                <a:latin typeface="Arial"/>
                <a:ea typeface="Arial"/>
                <a:cs typeface="Arial"/>
                <a:sym typeface="Arial"/>
              </a:rPr>
              <a:t>Daisy: Clover petals  </a:t>
            </a:r>
          </a:p>
          <a:p>
            <a:pPr marL="285750" marR="0" lvl="0" indent="-273050" algn="l" rtl="0">
              <a:spcBef>
                <a:spcPts val="0"/>
              </a:spcBef>
              <a:buClr>
                <a:schemeClr val="dk1"/>
              </a:buClr>
              <a:buSzPct val="100000"/>
              <a:buFont typeface="Arial"/>
              <a:buChar char="•"/>
            </a:pPr>
            <a:r>
              <a:rPr lang="en-US" sz="1000" b="0" i="0" u="none" strike="noStrike" cap="none" dirty="0">
                <a:solidFill>
                  <a:schemeClr val="dk1"/>
                </a:solidFill>
                <a:latin typeface="Arial"/>
                <a:ea typeface="Arial"/>
                <a:cs typeface="Arial"/>
                <a:sym typeface="Arial"/>
              </a:rPr>
              <a:t>Brownie: Bugs, Hiker, and Outdoor Adventurer badges</a:t>
            </a:r>
          </a:p>
          <a:p>
            <a:pPr marL="285750" marR="0" lvl="0" indent="-273050" algn="l" rtl="0">
              <a:spcBef>
                <a:spcPts val="0"/>
              </a:spcBef>
              <a:buClr>
                <a:schemeClr val="dk1"/>
              </a:buClr>
              <a:buSzPct val="100000"/>
              <a:buFont typeface="Arial"/>
              <a:buChar char="•"/>
            </a:pPr>
            <a:r>
              <a:rPr lang="en-US" sz="1000" b="0" i="0" u="none" strike="noStrike" cap="none" dirty="0">
                <a:solidFill>
                  <a:schemeClr val="dk1"/>
                </a:solidFill>
                <a:latin typeface="Arial"/>
                <a:ea typeface="Arial"/>
                <a:cs typeface="Arial"/>
                <a:sym typeface="Arial"/>
              </a:rPr>
              <a:t>Junior: Camper, Animal Habitats, and Flowers badges</a:t>
            </a:r>
          </a:p>
          <a:p>
            <a:pPr marL="0" marR="0" lvl="0" indent="0" algn="l" rtl="0">
              <a:spcBef>
                <a:spcPts val="0"/>
              </a:spcBef>
              <a:buSzPct val="25000"/>
              <a:buNone/>
            </a:pPr>
            <a:r>
              <a:rPr lang="en-US" sz="1000" b="0" i="0" u="none" strike="noStrike" cap="none" dirty="0">
                <a:solidFill>
                  <a:schemeClr val="dk1"/>
                </a:solidFill>
                <a:latin typeface="Arial"/>
                <a:ea typeface="Arial"/>
                <a:cs typeface="Arial"/>
                <a:sym typeface="Arial"/>
              </a:rPr>
              <a:t>If you had other pairings that worked well, let us know!</a:t>
            </a:r>
          </a:p>
          <a:p>
            <a:pPr marL="0" marR="0" lvl="0" indent="0" algn="l" rtl="0">
              <a:spcBef>
                <a:spcPts val="0"/>
              </a:spcBef>
              <a:buSzPct val="25000"/>
              <a:buNone/>
            </a:pPr>
            <a:endParaRPr sz="1000" b="0" i="0" u="none" strike="noStrike" cap="none" dirty="0">
              <a:solidFill>
                <a:schemeClr val="dk1"/>
              </a:solidFill>
              <a:latin typeface="Arial"/>
              <a:ea typeface="Arial"/>
              <a:cs typeface="Arial"/>
              <a:sym typeface="Arial"/>
            </a:endParaRPr>
          </a:p>
        </p:txBody>
      </p:sp>
      <p:sp>
        <p:nvSpPr>
          <p:cNvPr id="240" name="Shape 240"/>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241" name="Shape 241"/>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14</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936859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a:t>Now we’re going to do a quick, high-level tour of the program materials on VTK.</a:t>
            </a:r>
          </a:p>
        </p:txBody>
      </p:sp>
    </p:spTree>
    <p:extLst>
      <p:ext uri="{BB962C8B-B14F-4D97-AF65-F5344CB8AC3E}">
        <p14:creationId xmlns:p14="http://schemas.microsoft.com/office/powerpoint/2010/main" val="1232848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dirty="0"/>
              <a:t>On the left side of the screen, you’ll see a list of all the materials that have been created to support this Journey. On the right, you’ll see a screenshot that shows where they are located.</a:t>
            </a:r>
          </a:p>
          <a:p>
            <a:pPr marL="0" marR="0" lvl="0" indent="0" algn="l" rtl="0">
              <a:spcBef>
                <a:spcPts val="0"/>
              </a:spcBef>
              <a:buSzPct val="25000"/>
              <a:buNone/>
            </a:pPr>
            <a:r>
              <a:rPr lang="en-US" dirty="0"/>
              <a:t>You have detailed activity plans for each meeting, checklists, facilitation tips, handouts that go with each meeting, a glossary, a Take Action guide, and materials lists (both a list for each meeting AND a list of all the materials you need for all 6 meetings, in case you like to pull them together all at once).</a:t>
            </a:r>
          </a:p>
          <a:p>
            <a:pPr marL="0" marR="0" lvl="0" indent="0" algn="l" rtl="0">
              <a:spcBef>
                <a:spcPts val="0"/>
              </a:spcBef>
              <a:buSzPct val="25000"/>
              <a:buNone/>
            </a:pPr>
            <a:endParaRPr dirty="0"/>
          </a:p>
          <a:p>
            <a:pPr marL="0" marR="0" lvl="0" indent="0" algn="l" rtl="0">
              <a:spcBef>
                <a:spcPts val="0"/>
              </a:spcBef>
              <a:buSzPct val="25000"/>
              <a:buNone/>
            </a:pPr>
            <a:r>
              <a:rPr lang="en-US" dirty="0"/>
              <a:t>This is why VTK is a useful tool. If you go here, you’ll know that you have all of the resources you need. The activity plans are great for step-by-step instructions, but some of the handouts you need are actually in the meeting aids section.</a:t>
            </a:r>
          </a:p>
          <a:p>
            <a:pPr marL="0" marR="0" lvl="0" indent="0" algn="l" rtl="0">
              <a:spcBef>
                <a:spcPts val="0"/>
              </a:spcBef>
              <a:buSzPct val="25000"/>
              <a:buNone/>
            </a:pPr>
            <a:endParaRPr dirty="0"/>
          </a:p>
          <a:p>
            <a:pPr marL="0" marR="0" lvl="0" indent="0" algn="l" rtl="0">
              <a:spcBef>
                <a:spcPts val="0"/>
              </a:spcBef>
              <a:buSzPct val="25000"/>
              <a:buNone/>
            </a:pPr>
            <a:r>
              <a:rPr lang="en-US" dirty="0"/>
              <a:t>Let’s take a closer look at the meeting aids for this Journey.</a:t>
            </a:r>
          </a:p>
        </p:txBody>
      </p:sp>
      <p:sp>
        <p:nvSpPr>
          <p:cNvPr id="260" name="Shape 260"/>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261" name="Shape 261"/>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16</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555605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dirty="0"/>
              <a:t>You can see that you have some standard aids, like a Promise and Law handout, which is especially useful for new volunteers.</a:t>
            </a:r>
          </a:p>
          <a:p>
            <a:pPr marL="0" marR="0" lvl="0" indent="0" algn="l" rtl="0">
              <a:spcBef>
                <a:spcPts val="0"/>
              </a:spcBef>
              <a:buSzPct val="25000"/>
              <a:buNone/>
            </a:pPr>
            <a:r>
              <a:rPr lang="en-US" sz="1000" dirty="0"/>
              <a:t>You have the glossary and materials list.</a:t>
            </a:r>
          </a:p>
          <a:p>
            <a:pPr marL="0" marR="0" lvl="0" indent="0" algn="l" rtl="0">
              <a:spcBef>
                <a:spcPts val="0"/>
              </a:spcBef>
              <a:buSzPct val="25000"/>
              <a:buNone/>
            </a:pPr>
            <a:r>
              <a:rPr lang="en-US" sz="1000" dirty="0"/>
              <a:t>See the document called Brainstorming Tips: Think, Pair, Share? That’s a great handout with facilitation tips that Audrey Kwik and Jesse </a:t>
            </a:r>
            <a:r>
              <a:rPr lang="en-US" sz="1000" dirty="0" err="1"/>
              <a:t>Mostipak</a:t>
            </a:r>
            <a:r>
              <a:rPr lang="en-US" sz="1000" dirty="0"/>
              <a:t> at NE Texas created for us. </a:t>
            </a:r>
          </a:p>
          <a:p>
            <a:pPr lvl="0" rtl="0">
              <a:spcBef>
                <a:spcPts val="0"/>
              </a:spcBef>
              <a:buSzPct val="25000"/>
              <a:buNone/>
            </a:pPr>
            <a:r>
              <a:rPr lang="en-US" sz="1000" dirty="0"/>
              <a:t>And pay attention to that Take Action Guide! This is something we’ve heard loud and clear from volunteers: Help me understand the difference between community service and Take Action — and what it means to make a project sustainable. Give me some examples of Take Action projects — my girls want to come up with their own project, but they need help getting started. You’ll get all that in this Take Action guide, so check it out.</a:t>
            </a:r>
          </a:p>
          <a:p>
            <a:pPr lvl="0" rtl="0">
              <a:spcBef>
                <a:spcPts val="0"/>
              </a:spcBef>
              <a:buSzPct val="25000"/>
              <a:buNone/>
            </a:pPr>
            <a:r>
              <a:rPr lang="en-US" sz="1000" dirty="0"/>
              <a:t>And finally, notice these meeting aids. These handouts are used in Meeting 2 of the Brownie Journey. You need them to facilitate the </a:t>
            </a:r>
            <a:r>
              <a:rPr lang="en-US" sz="1000" dirty="0" err="1"/>
              <a:t>meeing</a:t>
            </a:r>
            <a:r>
              <a:rPr lang="en-US" sz="1000" dirty="0"/>
              <a:t>.</a:t>
            </a:r>
          </a:p>
          <a:p>
            <a:pPr marL="0" marR="0" lvl="0" indent="0" algn="l" rtl="0">
              <a:spcBef>
                <a:spcPts val="0"/>
              </a:spcBef>
              <a:buSzPct val="25000"/>
              <a:buNone/>
            </a:pPr>
            <a:endParaRPr sz="1000" dirty="0"/>
          </a:p>
          <a:p>
            <a:pPr marL="0" marR="0" lvl="0" indent="0" algn="l" rtl="0">
              <a:spcBef>
                <a:spcPts val="0"/>
              </a:spcBef>
              <a:buSzPct val="25000"/>
              <a:buNone/>
            </a:pPr>
            <a:r>
              <a:rPr lang="en-US" sz="1000" dirty="0"/>
              <a:t>We take feedback seriously. We’ve tested and revised the Journeys to address feedback from girls and volunteers. We’ve created new meeting aids based on volunteer requests. If we hear that there’s a need for a new meeting aid, we can create it and add it to VTK. That’s another reason to use this online tool!</a:t>
            </a:r>
          </a:p>
        </p:txBody>
      </p:sp>
      <p:sp>
        <p:nvSpPr>
          <p:cNvPr id="275" name="Shape 275"/>
          <p:cNvSpPr txBox="1">
            <a:spLocks noGrp="1"/>
          </p:cNvSpPr>
          <p:nvPr>
            <p:ph type="hdr" idx="3"/>
          </p:nvPr>
        </p:nvSpPr>
        <p:spPr>
          <a:xfrm>
            <a:off x="0" y="0"/>
            <a:ext cx="3037839" cy="46481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276" name="Shape 27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17</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596845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7" name="Shape 287"/>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50" dirty="0">
                <a:solidFill>
                  <a:srgbClr val="222222"/>
                </a:solidFill>
                <a:highlight>
                  <a:srgbClr val="FFFFFF"/>
                </a:highlight>
              </a:rPr>
              <a:t>Here’s another way we ask for feedback from girls and volunteers. At the end of each program, we have a link to a survey for girls and a survey for volunteers.</a:t>
            </a:r>
          </a:p>
          <a:p>
            <a:pPr marL="0" marR="0" lvl="0" indent="0" algn="l" rtl="0">
              <a:spcBef>
                <a:spcPts val="0"/>
              </a:spcBef>
              <a:buSzPct val="25000"/>
              <a:buNone/>
            </a:pPr>
            <a:endParaRPr sz="1050" dirty="0">
              <a:solidFill>
                <a:srgbClr val="222222"/>
              </a:solidFill>
              <a:highlight>
                <a:srgbClr val="FFFFFF"/>
              </a:highlight>
            </a:endParaRPr>
          </a:p>
          <a:p>
            <a:pPr marL="0" marR="0" lvl="0" indent="0" algn="l" rtl="0">
              <a:spcBef>
                <a:spcPts val="0"/>
              </a:spcBef>
              <a:buSzPct val="25000"/>
              <a:buNone/>
            </a:pPr>
            <a:r>
              <a:rPr lang="en-US" sz="1050" dirty="0">
                <a:solidFill>
                  <a:srgbClr val="222222"/>
                </a:solidFill>
                <a:highlight>
                  <a:srgbClr val="FFFFFF"/>
                </a:highlight>
              </a:rPr>
              <a:t>The girl survey helps us measure how well the program is working. If girls are bored or not achieving the intended outcomes, that means we have work to do. We need to revise the program. We know that it takes time for girls to fill out a survey and that it can be challenging to get a roomful of girls to do this. But if you can, we’d greatly appreciate it. It will help us improve the program, which will benefit the Movement and, most important, benefit girls.</a:t>
            </a:r>
          </a:p>
          <a:p>
            <a:pPr marL="0" marR="0" lvl="0" indent="0" algn="l" rtl="0">
              <a:spcBef>
                <a:spcPts val="0"/>
              </a:spcBef>
              <a:buSzPct val="25000"/>
              <a:buNone/>
            </a:pPr>
            <a:endParaRPr sz="1050" dirty="0">
              <a:solidFill>
                <a:srgbClr val="222222"/>
              </a:solidFill>
              <a:highlight>
                <a:srgbClr val="FFFFFF"/>
              </a:highlight>
            </a:endParaRPr>
          </a:p>
          <a:p>
            <a:pPr marL="0" marR="0" lvl="0" indent="0" algn="l" rtl="0">
              <a:spcBef>
                <a:spcPts val="0"/>
              </a:spcBef>
              <a:buSzPct val="25000"/>
              <a:buNone/>
            </a:pPr>
            <a:r>
              <a:rPr lang="en-US" sz="1050" dirty="0">
                <a:solidFill>
                  <a:srgbClr val="222222"/>
                </a:solidFill>
                <a:highlight>
                  <a:srgbClr val="FFFFFF"/>
                </a:highlight>
              </a:rPr>
              <a:t>We’d also like you to complete the Volunteer Survey, which you can find at the end of the Meeting Activity Plan for Meeting 6. By using VTK, you can reach GSUSA directly and make your voice heard. </a:t>
            </a:r>
          </a:p>
          <a:p>
            <a:pPr marL="0" marR="0" lvl="0" indent="0" algn="l" rtl="0">
              <a:spcBef>
                <a:spcPts val="0"/>
              </a:spcBef>
              <a:buSzPct val="25000"/>
              <a:buNone/>
            </a:pPr>
            <a:endParaRPr sz="1050" dirty="0">
              <a:solidFill>
                <a:srgbClr val="222222"/>
              </a:solidFill>
              <a:highlight>
                <a:srgbClr val="FFFFFF"/>
              </a:highlight>
            </a:endParaRPr>
          </a:p>
          <a:p>
            <a:pPr marL="0" marR="0" lvl="0" indent="0" algn="l" rtl="0">
              <a:spcBef>
                <a:spcPts val="0"/>
              </a:spcBef>
              <a:buSzPct val="25000"/>
              <a:buNone/>
            </a:pPr>
            <a:endParaRPr sz="1050" dirty="0">
              <a:solidFill>
                <a:srgbClr val="222222"/>
              </a:solidFill>
              <a:highlight>
                <a:srgbClr val="FFFFFF"/>
              </a:highlight>
            </a:endParaRPr>
          </a:p>
        </p:txBody>
      </p:sp>
      <p:sp>
        <p:nvSpPr>
          <p:cNvPr id="288" name="Shape 288"/>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289" name="Shape 289"/>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18</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087434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dirty="0"/>
              <a:t>Okay, I’ve given you several reasons to use VTK, but we know that not everyone can access an online site. So we’ve made PDFs of all the program materials. Councils will have those PDFs on 8/25. Please reach out to your council if you need these printed versions.</a:t>
            </a:r>
          </a:p>
        </p:txBody>
      </p:sp>
      <p:sp>
        <p:nvSpPr>
          <p:cNvPr id="298" name="Shape 298"/>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299" name="Shape 299"/>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19</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420393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spcBef>
                <a:spcPts val="0"/>
              </a:spcBef>
              <a:buSzPct val="25000"/>
              <a:buNone/>
            </a:pPr>
            <a:r>
              <a:rPr lang="en-US" sz="1000" dirty="0"/>
              <a:t>I’m Suzanne Harper, senior director of national STEM strategy.</a:t>
            </a:r>
          </a:p>
          <a:p>
            <a:pPr lvl="0" rtl="0">
              <a:spcBef>
                <a:spcPts val="0"/>
              </a:spcBef>
              <a:buSzPct val="25000"/>
              <a:buNone/>
            </a:pPr>
            <a:r>
              <a:rPr lang="en-US" sz="1000" dirty="0"/>
              <a:t>As you may know, we partnered with </a:t>
            </a:r>
            <a:r>
              <a:rPr lang="en-US" sz="1000" dirty="0" err="1"/>
              <a:t>SciStarter</a:t>
            </a:r>
            <a:r>
              <a:rPr lang="en-US" sz="1000" dirty="0"/>
              <a:t>, an online site focused on citizen science, to create this Journey.</a:t>
            </a:r>
          </a:p>
          <a:p>
            <a:pPr lvl="0" rtl="0">
              <a:spcBef>
                <a:spcPts val="0"/>
              </a:spcBef>
              <a:buSzPct val="25000"/>
              <a:buNone/>
            </a:pPr>
            <a:r>
              <a:rPr lang="en-US" sz="1000" dirty="0"/>
              <a:t>I’m delighted to be able to welcome two co-hosts of this webinar: Darlene Cavalier, the founder of </a:t>
            </a:r>
            <a:r>
              <a:rPr lang="en-US" sz="1000" dirty="0" err="1"/>
              <a:t>SciStarter</a:t>
            </a:r>
            <a:r>
              <a:rPr lang="en-US" sz="1000" dirty="0"/>
              <a:t>, and Sheri </a:t>
            </a:r>
            <a:r>
              <a:rPr lang="en-US" sz="1000" dirty="0" err="1"/>
              <a:t>Karasick</a:t>
            </a:r>
            <a:r>
              <a:rPr lang="en-US" sz="1000" dirty="0"/>
              <a:t>, the project director of </a:t>
            </a:r>
            <a:r>
              <a:rPr lang="en-US" sz="1000" dirty="0" err="1"/>
              <a:t>SciStarter</a:t>
            </a:r>
            <a:r>
              <a:rPr lang="en-US" sz="1000" dirty="0"/>
              <a:t> and a Girl Scout volunteer who served as a troop leader for ten years!</a:t>
            </a:r>
          </a:p>
          <a:p>
            <a:pPr lvl="0" rtl="0">
              <a:spcBef>
                <a:spcPts val="0"/>
              </a:spcBef>
              <a:buClr>
                <a:schemeClr val="dk1"/>
              </a:buClr>
              <a:buSzPct val="25000"/>
              <a:buFont typeface="Arial"/>
              <a:buNone/>
            </a:pPr>
            <a:endParaRPr sz="1000" dirty="0"/>
          </a:p>
        </p:txBody>
      </p:sp>
      <p:sp>
        <p:nvSpPr>
          <p:cNvPr id="115" name="Shape 115"/>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a:solidFill>
                  <a:srgbClr val="000000"/>
                </a:solidFill>
                <a:latin typeface="Arial"/>
                <a:ea typeface="Arial"/>
                <a:cs typeface="Arial"/>
                <a:sym typeface="Arial"/>
              </a:rPr>
              <a:t>Suzanne Harper    5/9/16</a:t>
            </a:r>
          </a:p>
        </p:txBody>
      </p:sp>
      <p:sp>
        <p:nvSpPr>
          <p:cNvPr id="116" name="Shape 116"/>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Arial"/>
                <a:ea typeface="Arial"/>
                <a:cs typeface="Arial"/>
                <a:sym typeface="Arial"/>
              </a:rPr>
              <a:t>2</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63137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7" name="Shape 307"/>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lnSpc>
                <a:spcPct val="100000"/>
              </a:lnSpc>
              <a:spcBef>
                <a:spcPts val="0"/>
              </a:spcBef>
              <a:spcAft>
                <a:spcPts val="1100"/>
              </a:spcAft>
              <a:buSzPct val="100000"/>
              <a:buNone/>
            </a:pPr>
            <a:r>
              <a:rPr lang="en-US" sz="1100"/>
              <a:t>And now it’s time to learn more about the SciStarter site you and your girls will use to do a citizen science project.</a:t>
            </a:r>
          </a:p>
          <a:p>
            <a:pPr lvl="0" rtl="0">
              <a:lnSpc>
                <a:spcPct val="100000"/>
              </a:lnSpc>
              <a:spcBef>
                <a:spcPts val="0"/>
              </a:spcBef>
              <a:spcAft>
                <a:spcPts val="1100"/>
              </a:spcAft>
              <a:buSzPct val="100000"/>
              <a:buNone/>
            </a:pPr>
            <a:r>
              <a:rPr lang="en-US" sz="1100"/>
              <a:t>I’m really thrilled about this partnership! SciStarter has almost 1,500 citizen science projects to choose from — and the site is designed for children and their caring adults, whether they’re parents or Girl Scout volunteers. As you’ll see, SciStarter created a special section of the site especially for Girl Scouts. We worked closely with them to choose a handful of projects that were best suited for Girl Scouts in terms of the length of the process and the equipment required. We even made sure that there were projects that could be done in any season, keeping in mind that some parts of the country have 70 degree days in February and some have blizzards.</a:t>
            </a:r>
          </a:p>
          <a:p>
            <a:pPr lvl="0" rtl="0">
              <a:lnSpc>
                <a:spcPct val="100000"/>
              </a:lnSpc>
              <a:spcBef>
                <a:spcPts val="0"/>
              </a:spcBef>
              <a:spcAft>
                <a:spcPts val="1100"/>
              </a:spcAft>
              <a:buSzPct val="100000"/>
              <a:buNone/>
            </a:pPr>
            <a:r>
              <a:rPr lang="en-US" sz="1100"/>
              <a:t>Now I’ll hand off to Darlene, who’ll walk you through the site.</a:t>
            </a:r>
          </a:p>
          <a:p>
            <a:pPr marL="0" marR="0" lvl="0" indent="0" algn="l" rtl="0">
              <a:spcBef>
                <a:spcPts val="0"/>
              </a:spcBef>
              <a:buSzPct val="25000"/>
              <a:buNone/>
            </a:pPr>
            <a:endParaRPr/>
          </a:p>
        </p:txBody>
      </p:sp>
    </p:spTree>
    <p:extLst>
      <p:ext uri="{BB962C8B-B14F-4D97-AF65-F5344CB8AC3E}">
        <p14:creationId xmlns:p14="http://schemas.microsoft.com/office/powerpoint/2010/main" val="1128292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lvl="0" rtl="0">
              <a:lnSpc>
                <a:spcPct val="156250"/>
              </a:lnSpc>
              <a:spcBef>
                <a:spcPts val="0"/>
              </a:spcBef>
              <a:spcAft>
                <a:spcPts val="1100"/>
              </a:spcAft>
              <a:buNone/>
            </a:pPr>
            <a:endParaRPr sz="1100" b="0" i="0" u="none" strike="noStrike" cap="none">
              <a:solidFill>
                <a:schemeClr val="dk1"/>
              </a:solidFill>
              <a:latin typeface="Arial"/>
              <a:ea typeface="Arial"/>
              <a:cs typeface="Arial"/>
              <a:sym typeface="Arial"/>
            </a:endParaRPr>
          </a:p>
        </p:txBody>
      </p:sp>
      <p:sp>
        <p:nvSpPr>
          <p:cNvPr id="317" name="Shape 317"/>
          <p:cNvSpPr txBox="1">
            <a:spLocks noGrp="1"/>
          </p:cNvSpPr>
          <p:nvPr>
            <p:ph type="hdr" idx="3"/>
          </p:nvPr>
        </p:nvSpPr>
        <p:spPr>
          <a:xfrm>
            <a:off x="0" y="0"/>
            <a:ext cx="3037839" cy="46481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318" name="Shape 31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21</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931108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5" name="Shape 325"/>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lnSpc>
                <a:spcPct val="156250"/>
              </a:lnSpc>
              <a:spcBef>
                <a:spcPts val="0"/>
              </a:spcBef>
              <a:spcAft>
                <a:spcPts val="1100"/>
              </a:spcAft>
              <a:buNone/>
            </a:pPr>
            <a:r>
              <a:rPr lang="en-US" sz="1100" b="1" dirty="0"/>
              <a:t>When you begin the Think Like a Citizen Scientist Journey, you’ll need to sign up for an account with </a:t>
            </a:r>
            <a:r>
              <a:rPr lang="en-US" sz="1100" b="1" dirty="0" err="1"/>
              <a:t>SciStarter</a:t>
            </a:r>
            <a:r>
              <a:rPr lang="en-US" sz="1100" dirty="0"/>
              <a:t> to access the citizen science projects curated for the Journey by GSUSA and </a:t>
            </a:r>
            <a:r>
              <a:rPr lang="en-US" sz="1100" dirty="0" err="1"/>
              <a:t>SciStarter</a:t>
            </a:r>
            <a:r>
              <a:rPr lang="en-US" sz="1100" dirty="0"/>
              <a:t>. Use the special link found in your Meeting Overview.</a:t>
            </a:r>
          </a:p>
          <a:p>
            <a:pPr marL="457200" lvl="0" indent="-298450" rtl="0">
              <a:lnSpc>
                <a:spcPct val="156250"/>
              </a:lnSpc>
              <a:spcBef>
                <a:spcPts val="0"/>
              </a:spcBef>
              <a:spcAft>
                <a:spcPts val="1100"/>
              </a:spcAft>
              <a:buClr>
                <a:srgbClr val="333333"/>
              </a:buClr>
              <a:buSzPct val="100000"/>
              <a:buChar char="●"/>
            </a:pPr>
            <a:r>
              <a:rPr lang="en-US" sz="1100" dirty="0"/>
              <a:t>Troops’ accounts are private and safe. They’re linked to Volunteer accounts AND the project selected for each Journey so everyone is participating at the same pace. The accounts make it possible for you, the Volunteer, to guide your troops in their citizen science experiences and track progress such as when they have selected, joined and participated in a project.</a:t>
            </a:r>
          </a:p>
          <a:p>
            <a:pPr marL="457200" lvl="0" indent="-298450" rtl="0">
              <a:lnSpc>
                <a:spcPct val="156250"/>
              </a:lnSpc>
              <a:spcBef>
                <a:spcPts val="0"/>
              </a:spcBef>
              <a:spcAft>
                <a:spcPts val="1100"/>
              </a:spcAft>
              <a:buClr>
                <a:srgbClr val="333333"/>
              </a:buClr>
              <a:buSzPct val="100000"/>
              <a:buChar char="●"/>
            </a:pPr>
            <a:r>
              <a:rPr lang="en-US" sz="1100" dirty="0"/>
              <a:t>Girl Scouts’ </a:t>
            </a:r>
            <a:r>
              <a:rPr lang="en-US" sz="1100" dirty="0" err="1"/>
              <a:t>SciStarter</a:t>
            </a:r>
            <a:r>
              <a:rPr lang="en-US" sz="1100" dirty="0"/>
              <a:t> accounts provide customized, Volunteer-guided experiences throughout the Journey and, after the Journey, unlock access to all types of free features and recommended projects girls can do with their families for years to come.  </a:t>
            </a:r>
          </a:p>
          <a:p>
            <a:pPr marL="457200" lvl="0" indent="-298450" rtl="0">
              <a:lnSpc>
                <a:spcPct val="156250"/>
              </a:lnSpc>
              <a:spcBef>
                <a:spcPts val="0"/>
              </a:spcBef>
              <a:spcAft>
                <a:spcPts val="1100"/>
              </a:spcAft>
              <a:buClr>
                <a:srgbClr val="333333"/>
              </a:buClr>
              <a:buSzPct val="100000"/>
              <a:buChar char="●"/>
            </a:pPr>
            <a:r>
              <a:rPr lang="en-US" sz="1100" u="sng" dirty="0">
                <a:solidFill>
                  <a:schemeClr val="hlink"/>
                </a:solidFill>
                <a:hlinkClick r:id="rId3"/>
              </a:rPr>
              <a:t>https://scistarter.com/girlscouts/volunteer/landing</a:t>
            </a:r>
            <a:r>
              <a:rPr lang="en-US" sz="1100" dirty="0">
                <a:solidFill>
                  <a:srgbClr val="333333"/>
                </a:solidFill>
              </a:rPr>
              <a:t>  &lt;--for Troop Leaders ONLY! (You’ll receive a special link to invite girls and/or you can manually add names)</a:t>
            </a:r>
          </a:p>
          <a:p>
            <a:pPr lvl="0" rtl="0">
              <a:lnSpc>
                <a:spcPct val="156250"/>
              </a:lnSpc>
              <a:spcBef>
                <a:spcPts val="0"/>
              </a:spcBef>
              <a:spcAft>
                <a:spcPts val="1100"/>
              </a:spcAft>
              <a:buNone/>
            </a:pPr>
            <a:endParaRPr sz="1100" dirty="0"/>
          </a:p>
        </p:txBody>
      </p:sp>
      <p:sp>
        <p:nvSpPr>
          <p:cNvPr id="326" name="Shape 326"/>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327" name="Shape 327"/>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22</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424702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6" name="Shape 336"/>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lnSpc>
                <a:spcPct val="156250"/>
              </a:lnSpc>
              <a:spcBef>
                <a:spcPts val="0"/>
              </a:spcBef>
              <a:spcAft>
                <a:spcPts val="1100"/>
              </a:spcAft>
              <a:buNone/>
            </a:pPr>
            <a:r>
              <a:rPr lang="en-US" sz="1400" dirty="0">
                <a:solidFill>
                  <a:srgbClr val="333333"/>
                </a:solidFill>
              </a:rPr>
              <a:t>As Suzanne mentioned previously, girls do hands-on activities in the first two meetings to learn how to </a:t>
            </a:r>
            <a:r>
              <a:rPr lang="en-US" sz="1400" b="1" dirty="0">
                <a:solidFill>
                  <a:srgbClr val="333333"/>
                </a:solidFill>
              </a:rPr>
              <a:t>make observations</a:t>
            </a:r>
            <a:r>
              <a:rPr lang="en-US" sz="1400" dirty="0">
                <a:solidFill>
                  <a:srgbClr val="333333"/>
                </a:solidFill>
              </a:rPr>
              <a:t> and </a:t>
            </a:r>
            <a:r>
              <a:rPr lang="en-US" sz="1400" b="1" dirty="0">
                <a:solidFill>
                  <a:srgbClr val="333333"/>
                </a:solidFill>
              </a:rPr>
              <a:t>collect and analyze data</a:t>
            </a:r>
            <a:r>
              <a:rPr lang="en-US" sz="1400" dirty="0">
                <a:solidFill>
                  <a:srgbClr val="333333"/>
                </a:solidFill>
              </a:rPr>
              <a:t>. </a:t>
            </a:r>
          </a:p>
          <a:p>
            <a:pPr lvl="0" rtl="0">
              <a:lnSpc>
                <a:spcPct val="156250"/>
              </a:lnSpc>
              <a:spcBef>
                <a:spcPts val="0"/>
              </a:spcBef>
              <a:spcAft>
                <a:spcPts val="1100"/>
              </a:spcAft>
              <a:buNone/>
            </a:pPr>
            <a:endParaRPr sz="1400" dirty="0">
              <a:solidFill>
                <a:srgbClr val="333333"/>
              </a:solidFill>
            </a:endParaRPr>
          </a:p>
        </p:txBody>
      </p:sp>
      <p:sp>
        <p:nvSpPr>
          <p:cNvPr id="337" name="Shape 337"/>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338" name="Shape 338"/>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23</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891145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dirty="0"/>
              <a:t>As part of Meetings 1 &amp; 2, you’ll also be introducing girls to the citizen science projects found on your </a:t>
            </a:r>
            <a:r>
              <a:rPr lang="en-US" sz="1000" dirty="0" err="1"/>
              <a:t>SciStarter</a:t>
            </a:r>
            <a:r>
              <a:rPr lang="en-US" sz="1000" dirty="0"/>
              <a:t> dashboard. The scientists from each project have recorded a special video to Girl Scouts, telling them about their project and how the girls can help.</a:t>
            </a:r>
          </a:p>
          <a:p>
            <a:pPr marL="0" marR="0" lvl="0" indent="0" algn="l" rtl="0">
              <a:spcBef>
                <a:spcPts val="0"/>
              </a:spcBef>
              <a:buSzPct val="25000"/>
              <a:buNone/>
            </a:pPr>
            <a:endParaRPr sz="1000" dirty="0"/>
          </a:p>
          <a:p>
            <a:pPr marL="0" marR="0" lvl="0" indent="0" algn="l" rtl="0">
              <a:spcBef>
                <a:spcPts val="0"/>
              </a:spcBef>
              <a:buSzPct val="25000"/>
              <a:buNone/>
            </a:pPr>
            <a:r>
              <a:rPr lang="en-US" sz="1000" dirty="0"/>
              <a:t>Before the meetings, you’ll want to review the videos, and choose a few to show to girls at each meeting. In Meeting 2, girls will choose which citizen science to complete in Meeting 3.</a:t>
            </a:r>
          </a:p>
        </p:txBody>
      </p:sp>
      <p:sp>
        <p:nvSpPr>
          <p:cNvPr id="350" name="Shape 350"/>
          <p:cNvSpPr txBox="1">
            <a:spLocks noGrp="1"/>
          </p:cNvSpPr>
          <p:nvPr>
            <p:ph type="hdr" idx="3"/>
          </p:nvPr>
        </p:nvSpPr>
        <p:spPr>
          <a:xfrm>
            <a:off x="0" y="0"/>
            <a:ext cx="3037839" cy="46481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351" name="Shape 35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24</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718493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9" name="Shape 359"/>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lnSpc>
                <a:spcPct val="156250"/>
              </a:lnSpc>
              <a:spcBef>
                <a:spcPts val="0"/>
              </a:spcBef>
              <a:spcAft>
                <a:spcPts val="1100"/>
              </a:spcAft>
              <a:buNone/>
            </a:pPr>
            <a:r>
              <a:rPr lang="en-US" sz="1100" dirty="0"/>
              <a:t>Here’s the introduction video from the Stream Selfie project.</a:t>
            </a:r>
          </a:p>
        </p:txBody>
      </p:sp>
      <p:sp>
        <p:nvSpPr>
          <p:cNvPr id="360" name="Shape 360"/>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361" name="Shape 361"/>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25</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208013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2" name="Shape 372"/>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dirty="0"/>
              <a:t>Once your troop chooses a project, select the project and add your troop details to generate your special citizen science URL. </a:t>
            </a:r>
          </a:p>
          <a:p>
            <a:pPr marL="0" marR="0" lvl="0" indent="0" algn="l" rtl="0">
              <a:spcBef>
                <a:spcPts val="0"/>
              </a:spcBef>
              <a:buSzPct val="25000"/>
              <a:buNone/>
            </a:pPr>
            <a:endParaRPr sz="1000" dirty="0"/>
          </a:p>
          <a:p>
            <a:pPr marL="0" marR="0" lvl="0" indent="0" algn="l" rtl="0">
              <a:spcBef>
                <a:spcPts val="0"/>
              </a:spcBef>
              <a:buSzPct val="25000"/>
              <a:buNone/>
            </a:pPr>
            <a:r>
              <a:rPr lang="en-US" sz="1000" dirty="0"/>
              <a:t>Share this with your troop to allow them to sign up and become part of your citizen science Journey.</a:t>
            </a:r>
          </a:p>
        </p:txBody>
      </p:sp>
      <p:sp>
        <p:nvSpPr>
          <p:cNvPr id="373" name="Shape 373"/>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374" name="Shape 374"/>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26</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699786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2" name="Shape 382"/>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000" b="0" i="0" u="none" strike="noStrike" cap="none">
              <a:solidFill>
                <a:schemeClr val="dk1"/>
              </a:solidFill>
              <a:latin typeface="Arial"/>
              <a:ea typeface="Arial"/>
              <a:cs typeface="Arial"/>
              <a:sym typeface="Arial"/>
            </a:endParaRPr>
          </a:p>
        </p:txBody>
      </p:sp>
      <p:sp>
        <p:nvSpPr>
          <p:cNvPr id="383" name="Shape 383"/>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384" name="Shape 384"/>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27</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694884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3" name="Shape 393"/>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spcBef>
                <a:spcPts val="0"/>
              </a:spcBef>
              <a:buSzPct val="100000"/>
              <a:buNone/>
            </a:pPr>
            <a:r>
              <a:rPr lang="en-US" sz="1100"/>
              <a:t>Once you’ve invited your troop, you’ve started your Journey!</a:t>
            </a:r>
          </a:p>
        </p:txBody>
      </p:sp>
      <p:sp>
        <p:nvSpPr>
          <p:cNvPr id="394" name="Shape 394"/>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395" name="Shape 395"/>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28</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706412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5" name="Shape 405"/>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dirty="0"/>
              <a:t>Here is what your troop will see when they click on your invitation to sign up for the Journey. </a:t>
            </a:r>
          </a:p>
          <a:p>
            <a:pPr marL="0" marR="0" lvl="0" indent="0" algn="l" rtl="0">
              <a:spcBef>
                <a:spcPts val="0"/>
              </a:spcBef>
              <a:buSzPct val="25000"/>
              <a:buNone/>
            </a:pPr>
            <a:endParaRPr sz="1000" dirty="0"/>
          </a:p>
          <a:p>
            <a:pPr lvl="0" rtl="0">
              <a:spcBef>
                <a:spcPts val="0"/>
              </a:spcBef>
              <a:buClr>
                <a:schemeClr val="dk1"/>
              </a:buClr>
              <a:buSzPct val="100000"/>
              <a:buFont typeface="Arial"/>
              <a:buNone/>
            </a:pPr>
            <a:r>
              <a:rPr lang="en-US" sz="1100" dirty="0"/>
              <a:t>Girl Scouts’ </a:t>
            </a:r>
            <a:r>
              <a:rPr lang="en-US" sz="1100" dirty="0" err="1"/>
              <a:t>SciStarter</a:t>
            </a:r>
            <a:r>
              <a:rPr lang="en-US" sz="1100" dirty="0"/>
              <a:t> accounts unlock customized, guided experiences.  </a:t>
            </a:r>
          </a:p>
        </p:txBody>
      </p:sp>
      <p:sp>
        <p:nvSpPr>
          <p:cNvPr id="406" name="Shape 406"/>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407" name="Shape 407"/>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29</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2358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dirty="0"/>
              <a:t>Here’s a quick look at what we’ll be talking about today.</a:t>
            </a:r>
          </a:p>
          <a:p>
            <a:pPr marL="0" marR="0" lvl="0" indent="0" algn="l" rtl="0">
              <a:spcBef>
                <a:spcPts val="0"/>
              </a:spcBef>
              <a:buSzPct val="25000"/>
              <a:buNone/>
            </a:pPr>
            <a:r>
              <a:rPr lang="en-US" sz="1000" dirty="0"/>
              <a:t>Darlene will ground us in what citizen science is and what girls will learn from doing citizen science.</a:t>
            </a:r>
          </a:p>
          <a:p>
            <a:pPr marL="0" marR="0" lvl="0" indent="0" algn="l" rtl="0">
              <a:spcBef>
                <a:spcPts val="0"/>
              </a:spcBef>
              <a:buSzPct val="25000"/>
              <a:buNone/>
            </a:pPr>
            <a:r>
              <a:rPr lang="en-US" sz="1000" dirty="0"/>
              <a:t>I’ll go through the new STEM Journey structure and the specific activities girls will do on this Journey. I’ll also show you where you can find all the resources for the Journey on the Volunteer Toolkit, also known as the VTK.</a:t>
            </a:r>
          </a:p>
          <a:p>
            <a:pPr marL="0" marR="0" lvl="0" indent="0" algn="l" rtl="0">
              <a:spcBef>
                <a:spcPts val="0"/>
              </a:spcBef>
              <a:buSzPct val="25000"/>
              <a:buNone/>
            </a:pPr>
            <a:r>
              <a:rPr lang="en-US" sz="1000" dirty="0"/>
              <a:t>Darlene and Sherri will then take you through the </a:t>
            </a:r>
            <a:r>
              <a:rPr lang="en-US" sz="1000" dirty="0" err="1"/>
              <a:t>SciStarter</a:t>
            </a:r>
            <a:r>
              <a:rPr lang="en-US" sz="1000" dirty="0"/>
              <a:t> site. We’re very excited to show you how </a:t>
            </a:r>
            <a:r>
              <a:rPr lang="en-US" sz="1000" dirty="0" err="1"/>
              <a:t>SciStarter</a:t>
            </a:r>
            <a:r>
              <a:rPr lang="en-US" sz="1000" dirty="0"/>
              <a:t> has created a customized section of their site that’s just for Girl Scout volunteers and girls.</a:t>
            </a:r>
          </a:p>
          <a:p>
            <a:pPr marL="0" marR="0" lvl="0" indent="0" algn="l" rtl="0">
              <a:spcBef>
                <a:spcPts val="0"/>
              </a:spcBef>
              <a:buSzPct val="25000"/>
              <a:buNone/>
            </a:pPr>
            <a:r>
              <a:rPr lang="en-US" sz="1000" dirty="0"/>
              <a:t>And finally, we’ll take questions.</a:t>
            </a:r>
          </a:p>
        </p:txBody>
      </p:sp>
      <p:sp>
        <p:nvSpPr>
          <p:cNvPr id="124" name="Shape 124"/>
          <p:cNvSpPr txBox="1">
            <a:spLocks noGrp="1"/>
          </p:cNvSpPr>
          <p:nvPr>
            <p:ph type="hdr" idx="3"/>
          </p:nvPr>
        </p:nvSpPr>
        <p:spPr>
          <a:xfrm>
            <a:off x="0" y="0"/>
            <a:ext cx="3037839" cy="46481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a:solidFill>
                  <a:srgbClr val="000000"/>
                </a:solidFill>
                <a:latin typeface="Arial"/>
                <a:ea typeface="Arial"/>
                <a:cs typeface="Arial"/>
                <a:sym typeface="Arial"/>
              </a:rPr>
              <a:t>Suzanne Harper    5/9/16</a:t>
            </a:r>
          </a:p>
        </p:txBody>
      </p:sp>
      <p:sp>
        <p:nvSpPr>
          <p:cNvPr id="125" name="Shape 125"/>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Arial"/>
                <a:ea typeface="Arial"/>
                <a:cs typeface="Arial"/>
                <a:sym typeface="Arial"/>
              </a:rPr>
              <a:t>3</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7402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6" name="Shape 416"/>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spcBef>
                <a:spcPts val="0"/>
              </a:spcBef>
              <a:buSzPct val="100000"/>
              <a:buNone/>
            </a:pPr>
            <a:r>
              <a:rPr lang="en-US" sz="1100" dirty="0"/>
              <a:t>After signing up, girls (with their parent’s help and permission) will have access to their own Girl Scouts </a:t>
            </a:r>
            <a:r>
              <a:rPr lang="en-US" sz="1100" dirty="0" err="1"/>
              <a:t>SciStarter</a:t>
            </a:r>
            <a:r>
              <a:rPr lang="en-US" sz="1100" dirty="0"/>
              <a:t> dashboards, already customized with the citizen science project they chose to complete as a troop</a:t>
            </a:r>
            <a:r>
              <a:rPr lang="en-US" sz="1100" dirty="0" smtClean="0"/>
              <a:t>.</a:t>
            </a:r>
            <a:endParaRPr lang="en-US" sz="1100" dirty="0"/>
          </a:p>
        </p:txBody>
      </p:sp>
      <p:sp>
        <p:nvSpPr>
          <p:cNvPr id="417" name="Shape 417"/>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418" name="Shape 418"/>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30</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313567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5" name="Shape 425"/>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lnSpc>
                <a:spcPct val="156250"/>
              </a:lnSpc>
              <a:spcBef>
                <a:spcPts val="0"/>
              </a:spcBef>
              <a:spcAft>
                <a:spcPts val="1100"/>
              </a:spcAft>
              <a:buNone/>
            </a:pPr>
            <a:r>
              <a:rPr lang="en-US" sz="1100" dirty="0"/>
              <a:t>Now it’s time to do the citizen science project! </a:t>
            </a:r>
          </a:p>
          <a:p>
            <a:pPr marL="0" lvl="0" indent="-69850" rtl="0">
              <a:lnSpc>
                <a:spcPct val="150000"/>
              </a:lnSpc>
              <a:spcBef>
                <a:spcPts val="0"/>
              </a:spcBef>
              <a:buClr>
                <a:schemeClr val="dk1"/>
              </a:buClr>
              <a:buSzPct val="100000"/>
              <a:buFont typeface="Arial"/>
              <a:buNone/>
            </a:pPr>
            <a:r>
              <a:rPr lang="en-US" sz="1050" dirty="0">
                <a:solidFill>
                  <a:srgbClr val="222222"/>
                </a:solidFill>
                <a:highlight>
                  <a:srgbClr val="FFFFFF"/>
                </a:highlight>
              </a:rPr>
              <a:t>Review the project instructions and find out what materials you will need (on your </a:t>
            </a:r>
            <a:r>
              <a:rPr lang="en-US" sz="1050" dirty="0" err="1">
                <a:solidFill>
                  <a:srgbClr val="222222"/>
                </a:solidFill>
                <a:highlight>
                  <a:srgbClr val="FFFFFF"/>
                </a:highlight>
              </a:rPr>
              <a:t>SciStarter</a:t>
            </a:r>
            <a:r>
              <a:rPr lang="en-US" sz="1050" dirty="0">
                <a:solidFill>
                  <a:srgbClr val="222222"/>
                </a:solidFill>
                <a:highlight>
                  <a:srgbClr val="FFFFFF"/>
                </a:highlight>
              </a:rPr>
              <a:t> Dashboard.) Look over any additional materials so you’ll be able to answer questions and guide girls during the activity.</a:t>
            </a:r>
          </a:p>
          <a:p>
            <a:pPr marL="0" lvl="0" indent="0" rtl="0">
              <a:lnSpc>
                <a:spcPct val="150000"/>
              </a:lnSpc>
              <a:spcBef>
                <a:spcPts val="0"/>
              </a:spcBef>
              <a:buNone/>
            </a:pPr>
            <a:endParaRPr sz="1050" dirty="0">
              <a:solidFill>
                <a:srgbClr val="222222"/>
              </a:solidFill>
              <a:highlight>
                <a:srgbClr val="FFFFFF"/>
              </a:highlight>
            </a:endParaRPr>
          </a:p>
          <a:p>
            <a:pPr marL="0" lvl="0" indent="-69850" rtl="0">
              <a:lnSpc>
                <a:spcPct val="150000"/>
              </a:lnSpc>
              <a:spcBef>
                <a:spcPts val="0"/>
              </a:spcBef>
              <a:buClr>
                <a:schemeClr val="dk1"/>
              </a:buClr>
              <a:buSzPct val="100000"/>
              <a:buFont typeface="Arial"/>
              <a:buNone/>
            </a:pPr>
            <a:r>
              <a:rPr lang="en-US" sz="1050" dirty="0">
                <a:solidFill>
                  <a:srgbClr val="222222"/>
                </a:solidFill>
                <a:highlight>
                  <a:srgbClr val="FFFFFF"/>
                </a:highlight>
              </a:rPr>
              <a:t>Depending on your girls’ project, you may need a device (to take pictures and upload data), data forms, and other materials.</a:t>
            </a:r>
          </a:p>
          <a:p>
            <a:pPr lvl="0" rtl="0">
              <a:lnSpc>
                <a:spcPct val="156250"/>
              </a:lnSpc>
              <a:spcBef>
                <a:spcPts val="0"/>
              </a:spcBef>
              <a:spcAft>
                <a:spcPts val="1100"/>
              </a:spcAft>
              <a:buNone/>
            </a:pPr>
            <a:r>
              <a:rPr lang="en-US" sz="1100" dirty="0"/>
              <a:t>give examples of the kind of data we’re talking about</a:t>
            </a:r>
            <a:r>
              <a:rPr lang="en-US" sz="1100" dirty="0" smtClean="0"/>
              <a:t>.</a:t>
            </a:r>
            <a:endParaRPr lang="en-US" sz="1100" dirty="0"/>
          </a:p>
          <a:p>
            <a:pPr lvl="0" rtl="0">
              <a:lnSpc>
                <a:spcPct val="156250"/>
              </a:lnSpc>
              <a:spcBef>
                <a:spcPts val="0"/>
              </a:spcBef>
              <a:spcAft>
                <a:spcPts val="1100"/>
              </a:spcAft>
              <a:buNone/>
            </a:pPr>
            <a:endParaRPr sz="1100" dirty="0"/>
          </a:p>
        </p:txBody>
      </p:sp>
      <p:sp>
        <p:nvSpPr>
          <p:cNvPr id="426" name="Shape 426"/>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427" name="Shape 427"/>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31</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990106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7" name="Shape 437"/>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lnSpc>
                <a:spcPct val="156250"/>
              </a:lnSpc>
              <a:spcBef>
                <a:spcPts val="0"/>
              </a:spcBef>
              <a:spcAft>
                <a:spcPts val="1100"/>
              </a:spcAft>
              <a:buNone/>
            </a:pPr>
            <a:r>
              <a:rPr lang="en-US" sz="1100" dirty="0"/>
              <a:t>Log data online or using hard copies of the project’s form</a:t>
            </a:r>
            <a:r>
              <a:rPr lang="en-US" sz="1100" dirty="0" smtClean="0"/>
              <a:t>.</a:t>
            </a:r>
            <a:endParaRPr lang="en-US" sz="1100" dirty="0"/>
          </a:p>
        </p:txBody>
      </p:sp>
      <p:sp>
        <p:nvSpPr>
          <p:cNvPr id="438" name="Shape 438"/>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439" name="Shape 439"/>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32</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2015556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9" name="Shape 449"/>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spcBef>
                <a:spcPts val="0"/>
              </a:spcBef>
              <a:buClr>
                <a:schemeClr val="dk1"/>
              </a:buClr>
              <a:buSzPct val="91666"/>
              <a:buFont typeface="Arial"/>
              <a:buNone/>
            </a:pPr>
            <a:r>
              <a:rPr lang="en-US"/>
              <a:t>Log your girls’ and mark your girls’ attendance for Meeting 3 on your SciStarter Dashboard to unlock Meetings 4 &amp; 5.</a:t>
            </a:r>
          </a:p>
          <a:p>
            <a:pPr marL="0" marR="0" lvl="0" indent="0" rtl="0">
              <a:spcBef>
                <a:spcPts val="0"/>
              </a:spcBef>
              <a:buSzPct val="25000"/>
              <a:buNone/>
            </a:pPr>
            <a:endParaRPr/>
          </a:p>
        </p:txBody>
      </p:sp>
      <p:sp>
        <p:nvSpPr>
          <p:cNvPr id="450" name="Shape 450"/>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451" name="Shape 451"/>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33</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044140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9" name="Shape 459"/>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dirty="0"/>
              <a:t>In Meetings 4 &amp; 5, girls plan and create their Take Action Project. Following Meeting 5, record your Take Action project on your </a:t>
            </a:r>
            <a:r>
              <a:rPr lang="en-US" sz="1000" dirty="0" err="1"/>
              <a:t>SciStarter</a:t>
            </a:r>
            <a:r>
              <a:rPr lang="en-US" sz="1000" dirty="0"/>
              <a:t> Dashboard to complete your Journey.</a:t>
            </a:r>
          </a:p>
          <a:p>
            <a:pPr marL="0" marR="0" lvl="0" indent="0" algn="l" rtl="0">
              <a:spcBef>
                <a:spcPts val="0"/>
              </a:spcBef>
              <a:buSzPct val="25000"/>
              <a:buNone/>
            </a:pPr>
            <a:endParaRPr sz="1000" dirty="0"/>
          </a:p>
          <a:p>
            <a:pPr marL="0" marR="0" lvl="0" indent="0" algn="l" rtl="0">
              <a:spcBef>
                <a:spcPts val="0"/>
              </a:spcBef>
              <a:buSzPct val="25000"/>
              <a:buNone/>
            </a:pPr>
            <a:r>
              <a:rPr lang="en-US" sz="1000" dirty="0"/>
              <a:t>Record your Take Action Project by gathering feedback from your troop on three questions:</a:t>
            </a:r>
          </a:p>
          <a:p>
            <a:pPr marL="457200" marR="0" lvl="0" indent="-292100" algn="l" rtl="0">
              <a:spcBef>
                <a:spcPts val="0"/>
              </a:spcBef>
              <a:buSzPct val="100000"/>
              <a:buAutoNum type="arabicPeriod"/>
            </a:pPr>
            <a:r>
              <a:rPr lang="en-US" sz="1000" dirty="0"/>
              <a:t>What problem did the girls want to solve with your Take Action Project?</a:t>
            </a:r>
          </a:p>
          <a:p>
            <a:pPr marL="457200" marR="0" lvl="0" indent="-292100" algn="l" rtl="0">
              <a:spcBef>
                <a:spcPts val="0"/>
              </a:spcBef>
              <a:buSzPct val="100000"/>
              <a:buAutoNum type="arabicPeriod"/>
            </a:pPr>
            <a:r>
              <a:rPr lang="en-US" sz="1000" dirty="0"/>
              <a:t>What was the girls’ solution?</a:t>
            </a:r>
          </a:p>
          <a:p>
            <a:pPr marL="457200" marR="0" lvl="0" indent="-292100" algn="l" rtl="0">
              <a:spcBef>
                <a:spcPts val="0"/>
              </a:spcBef>
              <a:buSzPct val="100000"/>
              <a:buAutoNum type="arabicPeriod"/>
            </a:pPr>
            <a:r>
              <a:rPr lang="en-US" sz="1000" dirty="0"/>
              <a:t>How did the girls make their project sustainable?</a:t>
            </a:r>
          </a:p>
        </p:txBody>
      </p:sp>
      <p:sp>
        <p:nvSpPr>
          <p:cNvPr id="460" name="Shape 460"/>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461" name="Shape 461"/>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34</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772856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8" name="Shape 468"/>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a:t>After you complete your Journey on SciStarter, navigate back to VTK for the final meeting in the Journey, Think Like a Citizen Scientist Pt. 6. </a:t>
            </a:r>
          </a:p>
        </p:txBody>
      </p:sp>
      <p:sp>
        <p:nvSpPr>
          <p:cNvPr id="469" name="Shape 469"/>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470" name="Shape 470"/>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35</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66585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7" name="Shape 477"/>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a:t>Once you complete your first Journey on SciStarter, you will have access to all of SciStarter.</a:t>
            </a:r>
          </a:p>
        </p:txBody>
      </p:sp>
      <p:sp>
        <p:nvSpPr>
          <p:cNvPr id="478" name="Shape 478"/>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479" name="Shape 479"/>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36</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255467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6" name="Shape 486"/>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dirty="0"/>
              <a:t>All </a:t>
            </a:r>
            <a:r>
              <a:rPr lang="en-US" sz="1000" dirty="0" err="1"/>
              <a:t>SciStarter</a:t>
            </a:r>
            <a:r>
              <a:rPr lang="en-US" sz="1000" dirty="0"/>
              <a:t>, users have dashboards to track their interests and participation in citizen science </a:t>
            </a:r>
            <a:r>
              <a:rPr lang="en-US" sz="1000" dirty="0" err="1"/>
              <a:t>projects.Each</a:t>
            </a:r>
            <a:r>
              <a:rPr lang="en-US" sz="1000" dirty="0"/>
              <a:t> time you and your troop contribute to projects during and after your Journey, actions are recorded in your dashboard. Encourage your troop and their families to use their dashboards for Community Service hours, for their next Science Fair project, or to find their next project to help scientists answers more questions! You’ll also find recommended projects based on your location, interests and experiences. </a:t>
            </a:r>
          </a:p>
          <a:p>
            <a:pPr marL="0" marR="0" lvl="0" indent="0" algn="l" rtl="0">
              <a:spcBef>
                <a:spcPts val="0"/>
              </a:spcBef>
              <a:buSzPct val="25000"/>
              <a:buNone/>
            </a:pPr>
            <a:r>
              <a:rPr lang="en-US" sz="1000" dirty="0"/>
              <a:t>Not only are you helping scientists when you use </a:t>
            </a:r>
            <a:r>
              <a:rPr lang="en-US" sz="1000" dirty="0" err="1"/>
              <a:t>ScIStarter</a:t>
            </a:r>
            <a:r>
              <a:rPr lang="en-US" sz="1000" dirty="0"/>
              <a:t>, but you’re helping plenty of researchers who study the field of citizen science: </a:t>
            </a:r>
            <a:r>
              <a:rPr lang="en-US" sz="1000" dirty="0" err="1"/>
              <a:t>SciStarter,supported</a:t>
            </a:r>
            <a:r>
              <a:rPr lang="en-US" sz="1000" dirty="0"/>
              <a:t> by the National Science Foundation, is a platform that makes it possible for researchers to learn more about project design,  motivations and  learning outcomes of citizen science, primarily through dashboard analytics!</a:t>
            </a:r>
          </a:p>
        </p:txBody>
      </p:sp>
      <p:sp>
        <p:nvSpPr>
          <p:cNvPr id="487" name="Shape 487"/>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488" name="Shape 488"/>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37</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828512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5" name="Shape 49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lvl="0" rtl="0">
              <a:lnSpc>
                <a:spcPct val="115000"/>
              </a:lnSpc>
              <a:spcBef>
                <a:spcPts val="0"/>
              </a:spcBef>
              <a:buClr>
                <a:schemeClr val="dk1"/>
              </a:buClr>
              <a:buSzPct val="100000"/>
              <a:buFont typeface="Arial"/>
              <a:buNone/>
            </a:pPr>
            <a:r>
              <a:rPr lang="en-US" sz="1100" dirty="0">
                <a:solidFill>
                  <a:srgbClr val="222222"/>
                </a:solidFill>
              </a:rPr>
              <a:t> </a:t>
            </a:r>
          </a:p>
          <a:p>
            <a:pPr lvl="0" rtl="0">
              <a:lnSpc>
                <a:spcPct val="115000"/>
              </a:lnSpc>
              <a:spcBef>
                <a:spcPts val="0"/>
              </a:spcBef>
              <a:buClr>
                <a:schemeClr val="dk1"/>
              </a:buClr>
              <a:buSzPct val="100000"/>
              <a:buFont typeface="Arial"/>
              <a:buNone/>
            </a:pPr>
            <a:r>
              <a:rPr lang="en-US" sz="1100" dirty="0">
                <a:solidFill>
                  <a:srgbClr val="222222"/>
                </a:solidFill>
              </a:rPr>
              <a:t>My journey with Citizen Science has been a very adventurous one for myself, my daughters,</a:t>
            </a:r>
          </a:p>
          <a:p>
            <a:pPr lvl="0" rtl="0">
              <a:lnSpc>
                <a:spcPct val="115000"/>
              </a:lnSpc>
              <a:spcBef>
                <a:spcPts val="0"/>
              </a:spcBef>
              <a:buClr>
                <a:schemeClr val="dk1"/>
              </a:buClr>
              <a:buSzPct val="100000"/>
              <a:buFont typeface="Arial"/>
              <a:buNone/>
            </a:pPr>
            <a:r>
              <a:rPr lang="en-US" sz="1100" dirty="0">
                <a:solidFill>
                  <a:srgbClr val="222222"/>
                </a:solidFill>
              </a:rPr>
              <a:t>and my troop so I am very excited to be a part of this Journey team! </a:t>
            </a:r>
          </a:p>
          <a:p>
            <a:pPr lvl="0" rtl="0">
              <a:lnSpc>
                <a:spcPct val="115000"/>
              </a:lnSpc>
              <a:spcBef>
                <a:spcPts val="0"/>
              </a:spcBef>
              <a:buClr>
                <a:schemeClr val="dk1"/>
              </a:buClr>
              <a:buSzPct val="100000"/>
              <a:buFont typeface="Arial"/>
              <a:buNone/>
            </a:pPr>
            <a:r>
              <a:rPr lang="en-US" sz="1100" dirty="0">
                <a:solidFill>
                  <a:srgbClr val="222222"/>
                </a:solidFill>
              </a:rPr>
              <a:t> </a:t>
            </a:r>
          </a:p>
          <a:p>
            <a:pPr lvl="0" rtl="0">
              <a:lnSpc>
                <a:spcPct val="115000"/>
              </a:lnSpc>
              <a:spcBef>
                <a:spcPts val="0"/>
              </a:spcBef>
              <a:buClr>
                <a:schemeClr val="dk1"/>
              </a:buClr>
              <a:buSzPct val="100000"/>
              <a:buFont typeface="Arial"/>
              <a:buNone/>
            </a:pPr>
            <a:r>
              <a:rPr lang="en-US" sz="1100" dirty="0">
                <a:solidFill>
                  <a:srgbClr val="222222"/>
                </a:solidFill>
              </a:rPr>
              <a:t>As you will see from this slide, we have created an orientation and training video that</a:t>
            </a:r>
          </a:p>
          <a:p>
            <a:pPr lvl="0" rtl="0">
              <a:lnSpc>
                <a:spcPct val="115000"/>
              </a:lnSpc>
              <a:spcBef>
                <a:spcPts val="0"/>
              </a:spcBef>
              <a:buClr>
                <a:schemeClr val="dk1"/>
              </a:buClr>
              <a:buSzPct val="100000"/>
              <a:buFont typeface="Arial"/>
              <a:buNone/>
            </a:pPr>
            <a:r>
              <a:rPr lang="en-US" sz="1100" dirty="0">
                <a:solidFill>
                  <a:srgbClr val="222222"/>
                </a:solidFill>
              </a:rPr>
              <a:t>lasts about 10 minutes.  It is a comprehensive, guided overview of how to complete the</a:t>
            </a:r>
          </a:p>
          <a:p>
            <a:pPr lvl="0" rtl="0">
              <a:lnSpc>
                <a:spcPct val="115000"/>
              </a:lnSpc>
              <a:spcBef>
                <a:spcPts val="0"/>
              </a:spcBef>
              <a:buClr>
                <a:schemeClr val="dk1"/>
              </a:buClr>
              <a:buSzPct val="100000"/>
              <a:buFont typeface="Arial"/>
              <a:buNone/>
            </a:pPr>
            <a:r>
              <a:rPr lang="en-US" sz="1100" dirty="0">
                <a:solidFill>
                  <a:srgbClr val="222222"/>
                </a:solidFill>
              </a:rPr>
              <a:t>journey on the </a:t>
            </a:r>
            <a:r>
              <a:rPr lang="en-US" sz="1100" dirty="0" err="1">
                <a:solidFill>
                  <a:srgbClr val="222222"/>
                </a:solidFill>
              </a:rPr>
              <a:t>SciStarter</a:t>
            </a:r>
            <a:r>
              <a:rPr lang="en-US" sz="1100" dirty="0">
                <a:solidFill>
                  <a:srgbClr val="222222"/>
                </a:solidFill>
              </a:rPr>
              <a:t> end from start to finish.</a:t>
            </a:r>
          </a:p>
          <a:p>
            <a:pPr lvl="0" rtl="0">
              <a:lnSpc>
                <a:spcPct val="115000"/>
              </a:lnSpc>
              <a:spcBef>
                <a:spcPts val="0"/>
              </a:spcBef>
              <a:buClr>
                <a:schemeClr val="dk1"/>
              </a:buClr>
              <a:buSzPct val="100000"/>
              <a:buFont typeface="Arial"/>
              <a:buNone/>
            </a:pPr>
            <a:r>
              <a:rPr lang="en-US" sz="1100" dirty="0">
                <a:solidFill>
                  <a:srgbClr val="222222"/>
                </a:solidFill>
              </a:rPr>
              <a:t> </a:t>
            </a:r>
          </a:p>
          <a:p>
            <a:pPr lvl="0" rtl="0">
              <a:lnSpc>
                <a:spcPct val="115000"/>
              </a:lnSpc>
              <a:spcBef>
                <a:spcPts val="0"/>
              </a:spcBef>
              <a:buClr>
                <a:schemeClr val="dk1"/>
              </a:buClr>
              <a:buSzPct val="100000"/>
              <a:buFont typeface="Arial"/>
              <a:buNone/>
            </a:pPr>
            <a:r>
              <a:rPr lang="en-US" sz="1100" dirty="0">
                <a:solidFill>
                  <a:srgbClr val="222222"/>
                </a:solidFill>
              </a:rPr>
              <a:t>I think it is really important to drive home the limitless potential that exists for girls</a:t>
            </a:r>
          </a:p>
          <a:p>
            <a:pPr lvl="0" rtl="0">
              <a:lnSpc>
                <a:spcPct val="115000"/>
              </a:lnSpc>
              <a:spcBef>
                <a:spcPts val="0"/>
              </a:spcBef>
              <a:buClr>
                <a:schemeClr val="dk1"/>
              </a:buClr>
              <a:buSzPct val="100000"/>
              <a:buFont typeface="Arial"/>
              <a:buNone/>
            </a:pPr>
            <a:r>
              <a:rPr lang="en-US" sz="1100" dirty="0">
                <a:solidFill>
                  <a:srgbClr val="222222"/>
                </a:solidFill>
              </a:rPr>
              <a:t>and troops to participate in citizen science. My intent here is to emphasize that while</a:t>
            </a:r>
          </a:p>
          <a:p>
            <a:pPr lvl="0" rtl="0">
              <a:lnSpc>
                <a:spcPct val="115000"/>
              </a:lnSpc>
              <a:spcBef>
                <a:spcPts val="0"/>
              </a:spcBef>
              <a:buClr>
                <a:schemeClr val="dk1"/>
              </a:buClr>
              <a:buSzPct val="100000"/>
              <a:buFont typeface="Arial"/>
              <a:buNone/>
            </a:pPr>
            <a:r>
              <a:rPr lang="en-US" sz="1100" dirty="0">
                <a:solidFill>
                  <a:srgbClr val="222222"/>
                </a:solidFill>
              </a:rPr>
              <a:t>completing the journey might feel like an ending, we hope that it is really the beginning</a:t>
            </a:r>
          </a:p>
          <a:p>
            <a:pPr lvl="0" rtl="0">
              <a:lnSpc>
                <a:spcPct val="115000"/>
              </a:lnSpc>
              <a:spcBef>
                <a:spcPts val="0"/>
              </a:spcBef>
              <a:buClr>
                <a:schemeClr val="dk1"/>
              </a:buClr>
              <a:buSzPct val="100000"/>
              <a:buFont typeface="Arial"/>
              <a:buNone/>
            </a:pPr>
            <a:r>
              <a:rPr lang="en-US" sz="1100" dirty="0">
                <a:solidFill>
                  <a:srgbClr val="222222"/>
                </a:solidFill>
              </a:rPr>
              <a:t>of girls developing an awareness and appreciation for science and their role in science</a:t>
            </a:r>
          </a:p>
          <a:p>
            <a:pPr lvl="0" rtl="0">
              <a:lnSpc>
                <a:spcPct val="115000"/>
              </a:lnSpc>
              <a:spcBef>
                <a:spcPts val="0"/>
              </a:spcBef>
              <a:buClr>
                <a:schemeClr val="dk1"/>
              </a:buClr>
              <a:buSzPct val="100000"/>
              <a:buFont typeface="Arial"/>
              <a:buNone/>
            </a:pPr>
            <a:r>
              <a:rPr lang="en-US" sz="1100" dirty="0">
                <a:solidFill>
                  <a:srgbClr val="222222"/>
                </a:solidFill>
              </a:rPr>
              <a:t>throughout their lifetime.</a:t>
            </a:r>
          </a:p>
          <a:p>
            <a:pPr lvl="0" rtl="0">
              <a:lnSpc>
                <a:spcPct val="115000"/>
              </a:lnSpc>
              <a:spcBef>
                <a:spcPts val="0"/>
              </a:spcBef>
              <a:buClr>
                <a:schemeClr val="dk1"/>
              </a:buClr>
              <a:buSzPct val="100000"/>
              <a:buFont typeface="Arial"/>
              <a:buNone/>
            </a:pPr>
            <a:r>
              <a:rPr lang="en-US" sz="1100" dirty="0">
                <a:solidFill>
                  <a:srgbClr val="222222"/>
                </a:solidFill>
              </a:rPr>
              <a:t> </a:t>
            </a:r>
          </a:p>
          <a:p>
            <a:pPr lvl="0" rtl="0">
              <a:lnSpc>
                <a:spcPct val="115000"/>
              </a:lnSpc>
              <a:spcBef>
                <a:spcPts val="0"/>
              </a:spcBef>
              <a:buSzPct val="100000"/>
              <a:buNone/>
            </a:pPr>
            <a:r>
              <a:rPr lang="en-US" sz="1100" dirty="0">
                <a:solidFill>
                  <a:srgbClr val="222222"/>
                </a:solidFill>
              </a:rPr>
              <a:t>To the point Darlene made about how citizen science can be valuable to the individual girls experiences with science: My own family's initial experiences shaped our own STEM citizen journey in unexpected ways.</a:t>
            </a:r>
          </a:p>
          <a:p>
            <a:pPr lvl="0" rtl="0">
              <a:lnSpc>
                <a:spcPct val="115000"/>
              </a:lnSpc>
              <a:spcBef>
                <a:spcPts val="0"/>
              </a:spcBef>
              <a:buSzPct val="100000"/>
              <a:buNone/>
            </a:pPr>
            <a:endParaRPr sz="1100" dirty="0">
              <a:solidFill>
                <a:srgbClr val="222222"/>
              </a:solidFill>
            </a:endParaRPr>
          </a:p>
          <a:p>
            <a:pPr lvl="0" rtl="0">
              <a:lnSpc>
                <a:spcPct val="115000"/>
              </a:lnSpc>
              <a:spcBef>
                <a:spcPts val="0"/>
              </a:spcBef>
              <a:buClr>
                <a:schemeClr val="dk1"/>
              </a:buClr>
              <a:buSzPct val="100000"/>
              <a:buFont typeface="Arial"/>
              <a:buNone/>
            </a:pPr>
            <a:r>
              <a:rPr lang="en-US" sz="1100" dirty="0">
                <a:solidFill>
                  <a:srgbClr val="222222"/>
                </a:solidFill>
              </a:rPr>
              <a:t>It started when we were inspired by a </a:t>
            </a:r>
            <a:r>
              <a:rPr lang="en-US" sz="1100" dirty="0" err="1">
                <a:solidFill>
                  <a:srgbClr val="222222"/>
                </a:solidFill>
              </a:rPr>
              <a:t>SciStarter</a:t>
            </a:r>
            <a:r>
              <a:rPr lang="en-US" sz="1100" dirty="0">
                <a:solidFill>
                  <a:srgbClr val="222222"/>
                </a:solidFill>
              </a:rPr>
              <a:t> newsletter as my daughter was thinking about what to do for her science fair project.  We noticed that we could access some simple and inexpensive tools that would enable her to ask questions about our local streams that she never would have thought to ask before.  She learned a great deal about the scientific process from that project and had a lot of fun collecting real data!</a:t>
            </a:r>
          </a:p>
          <a:p>
            <a:pPr lvl="0" rtl="0">
              <a:lnSpc>
                <a:spcPct val="115000"/>
              </a:lnSpc>
              <a:spcBef>
                <a:spcPts val="0"/>
              </a:spcBef>
              <a:buClr>
                <a:schemeClr val="dk1"/>
              </a:buClr>
              <a:buSzPct val="100000"/>
              <a:buFont typeface="Arial"/>
              <a:buNone/>
            </a:pPr>
            <a:r>
              <a:rPr lang="en-US" sz="1100" dirty="0">
                <a:solidFill>
                  <a:srgbClr val="222222"/>
                </a:solidFill>
              </a:rPr>
              <a:t> </a:t>
            </a:r>
          </a:p>
          <a:p>
            <a:pPr lvl="0" rtl="0">
              <a:lnSpc>
                <a:spcPct val="115000"/>
              </a:lnSpc>
              <a:spcBef>
                <a:spcPts val="0"/>
              </a:spcBef>
              <a:buClr>
                <a:schemeClr val="dk1"/>
              </a:buClr>
              <a:buSzPct val="100000"/>
              <a:buFont typeface="Arial"/>
              <a:buNone/>
            </a:pPr>
            <a:r>
              <a:rPr lang="en-US" sz="1100" dirty="0">
                <a:solidFill>
                  <a:srgbClr val="222222"/>
                </a:solidFill>
              </a:rPr>
              <a:t>In addition, my troop has hosted two STEM events in collaboration with our council.  Older girls hosted citizen science stations for younger scouts.  The events were tremendously</a:t>
            </a:r>
          </a:p>
          <a:p>
            <a:pPr lvl="0" rtl="0">
              <a:lnSpc>
                <a:spcPct val="115000"/>
              </a:lnSpc>
              <a:spcBef>
                <a:spcPts val="0"/>
              </a:spcBef>
              <a:buClr>
                <a:schemeClr val="dk1"/>
              </a:buClr>
              <a:buSzPct val="100000"/>
              <a:buFont typeface="Arial"/>
              <a:buNone/>
            </a:pPr>
            <a:r>
              <a:rPr lang="en-US" sz="1100" dirty="0">
                <a:solidFill>
                  <a:srgbClr val="222222"/>
                </a:solidFill>
              </a:rPr>
              <a:t>successful and all of the girls had a great experience.  In addition, three girls in my troop earned their silver awards by acting as ambassadors for citizen science. </a:t>
            </a:r>
          </a:p>
          <a:p>
            <a:pPr lvl="0" rtl="0">
              <a:lnSpc>
                <a:spcPct val="115000"/>
              </a:lnSpc>
              <a:spcBef>
                <a:spcPts val="0"/>
              </a:spcBef>
              <a:buClr>
                <a:schemeClr val="dk1"/>
              </a:buClr>
              <a:buSzPct val="100000"/>
              <a:buFont typeface="Arial"/>
              <a:buNone/>
            </a:pPr>
            <a:r>
              <a:rPr lang="en-US" sz="1100" dirty="0">
                <a:solidFill>
                  <a:srgbClr val="222222"/>
                </a:solidFill>
              </a:rPr>
              <a:t>As a result of her interest in citizen science, one scout even attended a scientific meeting and immersive student research expedition has given public speeches to school districts</a:t>
            </a:r>
          </a:p>
          <a:p>
            <a:pPr lvl="0" rtl="0">
              <a:lnSpc>
                <a:spcPct val="115000"/>
              </a:lnSpc>
              <a:spcBef>
                <a:spcPts val="0"/>
              </a:spcBef>
              <a:buClr>
                <a:schemeClr val="dk1"/>
              </a:buClr>
              <a:buSzPct val="100000"/>
              <a:buFont typeface="Arial"/>
              <a:buNone/>
            </a:pPr>
            <a:r>
              <a:rPr lang="en-US" sz="1100" dirty="0">
                <a:solidFill>
                  <a:srgbClr val="222222"/>
                </a:solidFill>
              </a:rPr>
              <a:t>and has participated in teaching and training people about citizen science through online videos and web training like this one!</a:t>
            </a:r>
          </a:p>
          <a:p>
            <a:pPr lvl="0" rtl="0">
              <a:lnSpc>
                <a:spcPct val="115000"/>
              </a:lnSpc>
              <a:spcBef>
                <a:spcPts val="0"/>
              </a:spcBef>
              <a:buClr>
                <a:schemeClr val="dk1"/>
              </a:buClr>
              <a:buSzPct val="100000"/>
              <a:buFont typeface="Arial"/>
              <a:buNone/>
            </a:pPr>
            <a:r>
              <a:rPr lang="en-US" sz="1100" dirty="0">
                <a:solidFill>
                  <a:srgbClr val="222222"/>
                </a:solidFill>
              </a:rPr>
              <a:t> </a:t>
            </a:r>
          </a:p>
          <a:p>
            <a:pPr lvl="0" rtl="0">
              <a:lnSpc>
                <a:spcPct val="115000"/>
              </a:lnSpc>
              <a:spcBef>
                <a:spcPts val="0"/>
              </a:spcBef>
              <a:buClr>
                <a:schemeClr val="dk1"/>
              </a:buClr>
              <a:buSzPct val="100000"/>
              <a:buFont typeface="Arial"/>
              <a:buNone/>
            </a:pPr>
            <a:r>
              <a:rPr lang="en-US" sz="1100" dirty="0">
                <a:solidFill>
                  <a:srgbClr val="222222"/>
                </a:solidFill>
              </a:rPr>
              <a:t>Like many activities where girls can be citizens that can make the world a better place, contributing to science is a practical, fun, hands on way to help build the global knowledge base and answer the huge questions that scientists are grappling with today.</a:t>
            </a:r>
          </a:p>
          <a:p>
            <a:pPr lvl="0" rtl="0">
              <a:lnSpc>
                <a:spcPct val="115000"/>
              </a:lnSpc>
              <a:spcBef>
                <a:spcPts val="0"/>
              </a:spcBef>
              <a:buClr>
                <a:schemeClr val="dk1"/>
              </a:buClr>
              <a:buSzPct val="100000"/>
              <a:buFont typeface="Arial"/>
              <a:buNone/>
            </a:pPr>
            <a:r>
              <a:rPr lang="en-US" sz="1100" dirty="0">
                <a:solidFill>
                  <a:srgbClr val="222222"/>
                </a:solidFill>
              </a:rPr>
              <a:t> </a:t>
            </a:r>
          </a:p>
          <a:p>
            <a:pPr lvl="0" rtl="0">
              <a:lnSpc>
                <a:spcPct val="115000"/>
              </a:lnSpc>
              <a:spcBef>
                <a:spcPts val="0"/>
              </a:spcBef>
              <a:buClr>
                <a:schemeClr val="dk1"/>
              </a:buClr>
              <a:buSzPct val="100000"/>
              <a:buFont typeface="Arial"/>
              <a:buNone/>
            </a:pPr>
            <a:r>
              <a:rPr lang="en-US" sz="1100" dirty="0">
                <a:solidFill>
                  <a:srgbClr val="222222"/>
                </a:solidFill>
              </a:rPr>
              <a:t>For the girls: On their </a:t>
            </a:r>
            <a:r>
              <a:rPr lang="en-US" sz="1100" dirty="0" err="1">
                <a:solidFill>
                  <a:srgbClr val="222222"/>
                </a:solidFill>
              </a:rPr>
              <a:t>SciStarter</a:t>
            </a:r>
            <a:r>
              <a:rPr lang="en-US" sz="1100" dirty="0">
                <a:solidFill>
                  <a:srgbClr val="222222"/>
                </a:solidFill>
              </a:rPr>
              <a:t> dashboard, they can see what projects they have participated in, how many data points they have collected, and what other projects they</a:t>
            </a:r>
          </a:p>
          <a:p>
            <a:pPr lvl="0" rtl="0">
              <a:lnSpc>
                <a:spcPct val="115000"/>
              </a:lnSpc>
              <a:spcBef>
                <a:spcPts val="0"/>
              </a:spcBef>
              <a:buClr>
                <a:schemeClr val="dk1"/>
              </a:buClr>
              <a:buSzPct val="100000"/>
              <a:buFont typeface="Arial"/>
              <a:buNone/>
            </a:pPr>
            <a:r>
              <a:rPr lang="en-US" sz="1100" dirty="0">
                <a:solidFill>
                  <a:srgbClr val="222222"/>
                </a:solidFill>
              </a:rPr>
              <a:t>may want to join.  For older girls, citizen science can be used as part of their community service requirements for school.</a:t>
            </a:r>
          </a:p>
          <a:p>
            <a:pPr lvl="0" rtl="0">
              <a:lnSpc>
                <a:spcPct val="115000"/>
              </a:lnSpc>
              <a:spcBef>
                <a:spcPts val="0"/>
              </a:spcBef>
              <a:buClr>
                <a:schemeClr val="dk1"/>
              </a:buClr>
              <a:buSzPct val="100000"/>
              <a:buFont typeface="Arial"/>
              <a:buNone/>
            </a:pPr>
            <a:r>
              <a:rPr lang="en-US" sz="1100" dirty="0">
                <a:solidFill>
                  <a:srgbClr val="222222"/>
                </a:solidFill>
              </a:rPr>
              <a:t> </a:t>
            </a:r>
          </a:p>
          <a:p>
            <a:pPr lvl="0" rtl="0">
              <a:lnSpc>
                <a:spcPct val="115000"/>
              </a:lnSpc>
              <a:spcBef>
                <a:spcPts val="0"/>
              </a:spcBef>
              <a:buClr>
                <a:schemeClr val="dk1"/>
              </a:buClr>
              <a:buSzPct val="100000"/>
              <a:buFont typeface="Arial"/>
              <a:buNone/>
            </a:pPr>
            <a:r>
              <a:rPr lang="en-US" sz="1100" dirty="0">
                <a:solidFill>
                  <a:srgbClr val="222222"/>
                </a:solidFill>
              </a:rPr>
              <a:t>Your dashboard is specific to the girl and is something that they will have to build on and enjoy throughout their citizen science journey as a Girl Scout and beyond.</a:t>
            </a:r>
          </a:p>
          <a:p>
            <a:pPr lvl="0" rtl="0">
              <a:lnSpc>
                <a:spcPct val="115000"/>
              </a:lnSpc>
              <a:spcBef>
                <a:spcPts val="0"/>
              </a:spcBef>
              <a:buClr>
                <a:schemeClr val="dk1"/>
              </a:buClr>
              <a:buSzPct val="100000"/>
              <a:buFont typeface="Arial"/>
              <a:buNone/>
            </a:pPr>
            <a:r>
              <a:rPr lang="en-US" sz="1100" dirty="0">
                <a:solidFill>
                  <a:srgbClr val="222222"/>
                </a:solidFill>
              </a:rPr>
              <a:t> </a:t>
            </a:r>
          </a:p>
          <a:p>
            <a:pPr lvl="0" rtl="0">
              <a:lnSpc>
                <a:spcPct val="115000"/>
              </a:lnSpc>
              <a:spcBef>
                <a:spcPts val="0"/>
              </a:spcBef>
              <a:buClr>
                <a:schemeClr val="dk1"/>
              </a:buClr>
              <a:buSzPct val="100000"/>
              <a:buFont typeface="Arial"/>
              <a:buNone/>
            </a:pPr>
            <a:r>
              <a:rPr lang="en-US" sz="1100" dirty="0">
                <a:solidFill>
                  <a:srgbClr val="222222"/>
                </a:solidFill>
              </a:rPr>
              <a:t>Last, I just want to make sure all of you feel confident asking me questions related to your </a:t>
            </a:r>
            <a:r>
              <a:rPr lang="en-US" sz="1100" dirty="0" err="1">
                <a:solidFill>
                  <a:srgbClr val="222222"/>
                </a:solidFill>
              </a:rPr>
              <a:t>SciStarter</a:t>
            </a:r>
            <a:r>
              <a:rPr lang="en-US" sz="1100" dirty="0">
                <a:solidFill>
                  <a:srgbClr val="222222"/>
                </a:solidFill>
              </a:rPr>
              <a:t> experience in this journey.  You can email me at </a:t>
            </a:r>
            <a:r>
              <a:rPr lang="en-US" sz="1100" dirty="0" err="1">
                <a:solidFill>
                  <a:srgbClr val="222222"/>
                </a:solidFill>
              </a:rPr>
              <a:t>girlscouts@scistarter.com</a:t>
            </a:r>
            <a:endParaRPr lang="en-US" sz="1100" dirty="0">
              <a:solidFill>
                <a:srgbClr val="222222"/>
              </a:solidFill>
            </a:endParaRPr>
          </a:p>
          <a:p>
            <a:pPr lvl="0" rtl="0">
              <a:lnSpc>
                <a:spcPct val="115000"/>
              </a:lnSpc>
              <a:spcBef>
                <a:spcPts val="0"/>
              </a:spcBef>
              <a:buClr>
                <a:schemeClr val="dk1"/>
              </a:buClr>
              <a:buSzPct val="100000"/>
              <a:buFont typeface="Arial"/>
              <a:buNone/>
            </a:pPr>
            <a:r>
              <a:rPr lang="en-US" sz="1100" dirty="0">
                <a:solidFill>
                  <a:srgbClr val="222222"/>
                </a:solidFill>
              </a:rPr>
              <a:t>and I will be standing by to answer questions that arise during your exploration!</a:t>
            </a:r>
          </a:p>
          <a:p>
            <a:pPr lvl="0" rtl="0">
              <a:lnSpc>
                <a:spcPct val="115000"/>
              </a:lnSpc>
              <a:spcBef>
                <a:spcPts val="0"/>
              </a:spcBef>
              <a:buSzPct val="100000"/>
              <a:buNone/>
            </a:pPr>
            <a:r>
              <a:rPr lang="en-US" sz="1100" dirty="0">
                <a:solidFill>
                  <a:srgbClr val="222222"/>
                </a:solidFill>
              </a:rPr>
              <a:t> </a:t>
            </a:r>
          </a:p>
          <a:p>
            <a:pPr lvl="0" rtl="0">
              <a:lnSpc>
                <a:spcPct val="115000"/>
              </a:lnSpc>
              <a:spcBef>
                <a:spcPts val="0"/>
              </a:spcBef>
              <a:buSzPct val="100000"/>
              <a:buNone/>
            </a:pPr>
            <a:r>
              <a:rPr lang="en-US" sz="1100" dirty="0">
                <a:solidFill>
                  <a:srgbClr val="222222"/>
                </a:solidFill>
              </a:rPr>
              <a:t>Thank you for taking this journey with us!</a:t>
            </a:r>
          </a:p>
        </p:txBody>
      </p:sp>
      <p:sp>
        <p:nvSpPr>
          <p:cNvPr id="496" name="Shape 496"/>
          <p:cNvSpPr txBox="1">
            <a:spLocks noGrp="1"/>
          </p:cNvSpPr>
          <p:nvPr>
            <p:ph type="hdr" idx="3"/>
          </p:nvPr>
        </p:nvSpPr>
        <p:spPr>
          <a:xfrm>
            <a:off x="0" y="0"/>
            <a:ext cx="3037839" cy="46481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497" name="Shape 497"/>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38</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528427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4" name="Shape 504"/>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000" b="0" i="0" u="none" strike="noStrike" cap="none">
              <a:solidFill>
                <a:schemeClr val="dk1"/>
              </a:solidFill>
              <a:latin typeface="Arial"/>
              <a:ea typeface="Arial"/>
              <a:cs typeface="Arial"/>
              <a:sym typeface="Arial"/>
            </a:endParaRPr>
          </a:p>
        </p:txBody>
      </p:sp>
      <p:sp>
        <p:nvSpPr>
          <p:cNvPr id="505" name="Shape 505"/>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a:solidFill>
                  <a:srgbClr val="000000"/>
                </a:solidFill>
                <a:latin typeface="Arial"/>
                <a:ea typeface="Arial"/>
                <a:cs typeface="Arial"/>
                <a:sym typeface="Arial"/>
              </a:rPr>
              <a:t>Suzanne Harper    5/9/16</a:t>
            </a:r>
          </a:p>
        </p:txBody>
      </p:sp>
      <p:sp>
        <p:nvSpPr>
          <p:cNvPr id="506" name="Shape 506"/>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39</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42517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000" b="0" i="0" u="none" strike="noStrike" cap="none">
              <a:solidFill>
                <a:schemeClr val="dk1"/>
              </a:solidFill>
              <a:latin typeface="Arial"/>
              <a:ea typeface="Arial"/>
              <a:cs typeface="Arial"/>
              <a:sym typeface="Arial"/>
            </a:endParaRPr>
          </a:p>
        </p:txBody>
      </p:sp>
      <p:sp>
        <p:nvSpPr>
          <p:cNvPr id="133" name="Shape 133"/>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a:solidFill>
                  <a:srgbClr val="000000"/>
                </a:solidFill>
                <a:latin typeface="Arial"/>
                <a:ea typeface="Arial"/>
                <a:cs typeface="Arial"/>
                <a:sym typeface="Arial"/>
              </a:rPr>
              <a:t>Suzanne Harper    5/9/16</a:t>
            </a:r>
          </a:p>
        </p:txBody>
      </p:sp>
      <p:sp>
        <p:nvSpPr>
          <p:cNvPr id="134" name="Shape 134"/>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Arial"/>
                <a:ea typeface="Arial"/>
                <a:cs typeface="Arial"/>
                <a:sym typeface="Arial"/>
              </a:rPr>
              <a:t>4</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46459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6" name="Shape 516"/>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903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a:t>So, let’s get started!</a:t>
            </a:r>
          </a:p>
          <a:p>
            <a:pPr marL="0" marR="0" lvl="0" indent="0" algn="l" rtl="0">
              <a:spcBef>
                <a:spcPts val="0"/>
              </a:spcBef>
              <a:buSzPct val="25000"/>
              <a:buNone/>
            </a:pPr>
            <a:r>
              <a:rPr lang="en-US"/>
              <a:t>I’m going to turn the presentation over to Darlene, who will talk about what citizen science is and what girls will learn when they do a citizen science project.</a:t>
            </a:r>
          </a:p>
        </p:txBody>
      </p:sp>
    </p:spTree>
    <p:extLst>
      <p:ext uri="{BB962C8B-B14F-4D97-AF65-F5344CB8AC3E}">
        <p14:creationId xmlns:p14="http://schemas.microsoft.com/office/powerpoint/2010/main" val="170353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spcBef>
                <a:spcPts val="0"/>
              </a:spcBef>
              <a:buClr>
                <a:schemeClr val="dk1"/>
              </a:buClr>
              <a:buSzPct val="91666"/>
              <a:buFont typeface="Arial"/>
              <a:buNone/>
            </a:pPr>
            <a:endParaRPr b="0" i="0" u="none" strike="noStrike" cap="none">
              <a:solidFill>
                <a:srgbClr val="000000"/>
              </a:solidFill>
              <a:latin typeface="Arial"/>
              <a:ea typeface="Arial"/>
              <a:cs typeface="Arial"/>
              <a:sym typeface="Arial"/>
            </a:endParaRPr>
          </a:p>
        </p:txBody>
      </p:sp>
      <p:sp>
        <p:nvSpPr>
          <p:cNvPr id="153" name="Shape 153"/>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a:solidFill>
                  <a:srgbClr val="000000"/>
                </a:solidFill>
                <a:latin typeface="Arial"/>
                <a:ea typeface="Arial"/>
                <a:cs typeface="Arial"/>
                <a:sym typeface="Arial"/>
              </a:rPr>
              <a:t>Suzanne Harper    5/9/16</a:t>
            </a:r>
          </a:p>
        </p:txBody>
      </p:sp>
      <p:sp>
        <p:nvSpPr>
          <p:cNvPr id="154" name="Shape 154"/>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Arial"/>
                <a:ea typeface="Arial"/>
                <a:cs typeface="Arial"/>
                <a:sym typeface="Arial"/>
              </a:rPr>
              <a:t>6</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07384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lvl="0" rtl="0">
              <a:spcBef>
                <a:spcPts val="0"/>
              </a:spcBef>
              <a:buClr>
                <a:schemeClr val="dk1"/>
              </a:buClr>
              <a:buSzPct val="91666"/>
              <a:buFont typeface="Arial"/>
              <a:buNone/>
            </a:pPr>
            <a:endParaRPr lang="en-US" dirty="0">
              <a:solidFill>
                <a:srgbClr val="000000"/>
              </a:solidFill>
            </a:endParaRPr>
          </a:p>
        </p:txBody>
      </p:sp>
      <p:sp>
        <p:nvSpPr>
          <p:cNvPr id="163" name="Shape 163"/>
          <p:cNvSpPr txBox="1">
            <a:spLocks noGrp="1"/>
          </p:cNvSpPr>
          <p:nvPr>
            <p:ph type="hdr" idx="3"/>
          </p:nvPr>
        </p:nvSpPr>
        <p:spPr>
          <a:xfrm>
            <a:off x="0" y="0"/>
            <a:ext cx="3037800" cy="4647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a:solidFill>
                  <a:srgbClr val="000000"/>
                </a:solidFill>
                <a:latin typeface="Arial"/>
                <a:ea typeface="Arial"/>
                <a:cs typeface="Arial"/>
                <a:sym typeface="Arial"/>
              </a:rPr>
              <a:t>Suzanne Harper    5/9/16</a:t>
            </a:r>
          </a:p>
        </p:txBody>
      </p:sp>
      <p:sp>
        <p:nvSpPr>
          <p:cNvPr id="164" name="Shape 164"/>
          <p:cNvSpPr txBox="1">
            <a:spLocks noGrp="1"/>
          </p:cNvSpPr>
          <p:nvPr>
            <p:ph type="sldNum" idx="12"/>
          </p:nvPr>
        </p:nvSpPr>
        <p:spPr>
          <a:xfrm>
            <a:off x="3970937" y="8829967"/>
            <a:ext cx="3037800" cy="464700"/>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Arial"/>
                <a:ea typeface="Arial"/>
                <a:cs typeface="Arial"/>
                <a:sym typeface="Arial"/>
              </a:rPr>
              <a:t>7</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457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701039" y="4415789"/>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dirty="0"/>
              <a:t>Now let’s take a look at the new STEM Journey structure and what girls will do on this Journey.</a:t>
            </a:r>
          </a:p>
          <a:p>
            <a:pPr marL="0" marR="0" lvl="0" indent="0" algn="l" rtl="0">
              <a:spcBef>
                <a:spcPts val="0"/>
              </a:spcBef>
              <a:buSzPct val="25000"/>
              <a:buNone/>
            </a:pPr>
            <a:r>
              <a:rPr lang="en-US" sz="1000" dirty="0"/>
              <a:t>First, I wanted to give you some background on the new Journey structure. We have heard many suggestions from volunteers about how the Journeys could be made simpler and easier to use. </a:t>
            </a:r>
          </a:p>
          <a:p>
            <a:pPr marL="0" marR="0" lvl="0" indent="0" algn="l" rtl="0">
              <a:spcBef>
                <a:spcPts val="0"/>
              </a:spcBef>
              <a:buSzPct val="25000"/>
              <a:buNone/>
            </a:pPr>
            <a:r>
              <a:rPr lang="en-US" sz="1000" dirty="0"/>
              <a:t>We did extensive testing of this new structure to see if volunteers found it easier. </a:t>
            </a:r>
          </a:p>
          <a:p>
            <a:pPr marL="0" marR="0" lvl="0" indent="0" algn="l" rtl="0">
              <a:spcBef>
                <a:spcPts val="0"/>
              </a:spcBef>
              <a:buSzPct val="25000"/>
              <a:buNone/>
            </a:pPr>
            <a:r>
              <a:rPr lang="en-US" sz="1000" dirty="0"/>
              <a:t>The first version was created last summer and tested with a committee of council staff and some volunteers. We got great feedback.</a:t>
            </a:r>
          </a:p>
          <a:p>
            <a:pPr marL="0" marR="0" lvl="0" indent="0" algn="l" rtl="0">
              <a:spcBef>
                <a:spcPts val="0"/>
              </a:spcBef>
              <a:buSzPct val="25000"/>
              <a:buNone/>
            </a:pPr>
            <a:r>
              <a:rPr lang="en-US" sz="1000" dirty="0"/>
              <a:t>Based on that feedback, we created version 2. </a:t>
            </a:r>
          </a:p>
          <a:p>
            <a:pPr marL="0" marR="0" lvl="0" indent="0" algn="l" rtl="0">
              <a:spcBef>
                <a:spcPts val="0"/>
              </a:spcBef>
              <a:buSzPct val="25000"/>
              <a:buNone/>
            </a:pPr>
            <a:r>
              <a:rPr lang="en-US" sz="1000" dirty="0"/>
              <a:t>Version 2 was tested with 94 troops and 1,165 girls. Again, we got great feedback about how to make it even simpler. </a:t>
            </a:r>
          </a:p>
          <a:p>
            <a:pPr marL="0" marR="0" lvl="0" indent="0" algn="l" rtl="0">
              <a:spcBef>
                <a:spcPts val="0"/>
              </a:spcBef>
              <a:buSzPct val="25000"/>
              <a:buNone/>
            </a:pPr>
            <a:r>
              <a:rPr lang="en-US" sz="1000" dirty="0"/>
              <a:t>We took that feedback and revised the Journeys a third time. That is how we developed the structure I’m about to show you.</a:t>
            </a:r>
          </a:p>
          <a:p>
            <a:pPr lvl="0" rtl="0">
              <a:spcBef>
                <a:spcPts val="0"/>
              </a:spcBef>
              <a:buSzPct val="25000"/>
              <a:buNone/>
            </a:pPr>
            <a:endParaRPr sz="1000" dirty="0"/>
          </a:p>
          <a:p>
            <a:pPr lvl="0" rtl="0">
              <a:spcBef>
                <a:spcPts val="0"/>
              </a:spcBef>
              <a:buSzPct val="25000"/>
              <a:buNone/>
            </a:pPr>
            <a:r>
              <a:rPr lang="en-US" sz="1000" dirty="0"/>
              <a:t>Also, a note: the Outdoor Journey has a different structure, because it’s badge-based. For the Outdoor Journey, girls do 3 outdoor badges and a Take Action project. Let’s keep it simple: On every Journey, girls learn about a topic they’re interested in and they Take Action to make the world a better place. </a:t>
            </a:r>
          </a:p>
        </p:txBody>
      </p:sp>
    </p:spTree>
    <p:extLst>
      <p:ext uri="{BB962C8B-B14F-4D97-AF65-F5344CB8AC3E}">
        <p14:creationId xmlns:p14="http://schemas.microsoft.com/office/powerpoint/2010/main" val="1595607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000" dirty="0"/>
              <a:t>Here are a few things to note:</a:t>
            </a:r>
          </a:p>
          <a:p>
            <a:pPr marL="457200" marR="0" lvl="0" indent="-292100" algn="l" rtl="0">
              <a:spcBef>
                <a:spcPts val="0"/>
              </a:spcBef>
              <a:buSzPct val="100000"/>
              <a:buChar char="●"/>
            </a:pPr>
            <a:r>
              <a:rPr lang="en-US" sz="1000" dirty="0"/>
              <a:t>We had 12 - 15 meetings in the original Journeys. Now we have 6.</a:t>
            </a:r>
          </a:p>
          <a:p>
            <a:pPr marL="457200" marR="0" lvl="0" indent="-292100" algn="l" rtl="0">
              <a:spcBef>
                <a:spcPts val="0"/>
              </a:spcBef>
              <a:buSzPct val="100000"/>
              <a:buChar char="●"/>
            </a:pPr>
            <a:r>
              <a:rPr lang="en-US" sz="1000" dirty="0"/>
              <a:t>We had many activity options in the original Journeys. We certainly heard from volunteers who liked having the choice, but many more volunteers said it was confusing. In addition, we had feedback that there was never enough time in troop meetings to use the meeting plans as written. So we’ve trimmed everything down -- and tested these designs to make sure they worked.</a:t>
            </a:r>
          </a:p>
          <a:p>
            <a:pPr marR="0" lvl="0" algn="l" rtl="0">
              <a:spcBef>
                <a:spcPts val="0"/>
              </a:spcBef>
              <a:buNone/>
            </a:pPr>
            <a:r>
              <a:rPr lang="en-US" sz="1000" dirty="0"/>
              <a:t>Now, as you can see:</a:t>
            </a:r>
          </a:p>
          <a:p>
            <a:pPr marL="457200" marR="0" lvl="0" indent="-292100" algn="l" rtl="0">
              <a:spcBef>
                <a:spcPts val="0"/>
              </a:spcBef>
              <a:buSzPct val="100000"/>
              <a:buChar char="●"/>
            </a:pPr>
            <a:r>
              <a:rPr lang="en-US" sz="1000" dirty="0"/>
              <a:t>Every meeting has four activity slots.</a:t>
            </a:r>
          </a:p>
          <a:p>
            <a:pPr marL="457200" marR="0" lvl="0" indent="-292100" algn="l" rtl="0">
              <a:spcBef>
                <a:spcPts val="0"/>
              </a:spcBef>
              <a:buSzPct val="100000"/>
              <a:buChar char="●"/>
            </a:pPr>
            <a:r>
              <a:rPr lang="en-US" sz="1000" dirty="0"/>
              <a:t>The first 3 meetings focus on the STEM content. There’s an “as girls arrive” activity that ties to the STEM theme. An opening ceremony where girls pledge the flag, recite the Promise and Law, conduct troop business and are introduced to the STEM activity. Then they do the STEM activity, followed by a closing ceremony. Each STEM activity takes 45 minutes (or 30 minutes for Daisies). </a:t>
            </a:r>
          </a:p>
          <a:p>
            <a:pPr marL="457200" marR="0" lvl="0" indent="-292100" algn="l" rtl="0">
              <a:spcBef>
                <a:spcPts val="0"/>
              </a:spcBef>
              <a:buSzPct val="100000"/>
              <a:buChar char="●"/>
            </a:pPr>
            <a:r>
              <a:rPr lang="en-US" sz="1000" dirty="0"/>
              <a:t>The next 2 meetings have the same structure, but they’re focused on the girls’ Take Action project.</a:t>
            </a:r>
          </a:p>
          <a:p>
            <a:pPr marL="457200" marR="0" lvl="0" indent="-292100" algn="l" rtl="0">
              <a:spcBef>
                <a:spcPts val="0"/>
              </a:spcBef>
              <a:buSzPct val="100000"/>
              <a:buChar char="●"/>
            </a:pPr>
            <a:r>
              <a:rPr lang="en-US" sz="1000" dirty="0"/>
              <a:t>Finally, there’s a celebration meeting.</a:t>
            </a:r>
          </a:p>
          <a:p>
            <a:pPr marL="457200" marR="0" lvl="0" indent="-292100" algn="l" rtl="0">
              <a:spcBef>
                <a:spcPts val="0"/>
              </a:spcBef>
              <a:buClr>
                <a:schemeClr val="dk1"/>
              </a:buClr>
              <a:buSzPct val="100000"/>
              <a:buFont typeface="Arial"/>
              <a:buChar char="●"/>
            </a:pPr>
            <a:r>
              <a:rPr lang="en-US" sz="1000" b="0" i="0" u="none" strike="noStrike" cap="none" dirty="0">
                <a:solidFill>
                  <a:schemeClr val="dk1"/>
                </a:solidFill>
                <a:latin typeface="Arial"/>
                <a:ea typeface="Arial"/>
                <a:cs typeface="Arial"/>
                <a:sym typeface="Arial"/>
              </a:rPr>
              <a:t>These meetings were designed for the troop meeting model, since that is the most common way K – 5 girls get together. </a:t>
            </a:r>
          </a:p>
          <a:p>
            <a:pPr marL="457200" marR="0" lvl="0" indent="-292100" algn="l" rtl="0">
              <a:spcBef>
                <a:spcPts val="0"/>
              </a:spcBef>
              <a:buSzPct val="100000"/>
              <a:buChar char="●"/>
            </a:pPr>
            <a:r>
              <a:rPr lang="en-US" sz="1000" dirty="0"/>
              <a:t>However, this is a modular structure, so you can customize the way you deliver it. For example, </a:t>
            </a:r>
            <a:r>
              <a:rPr lang="en-US" sz="1000" b="0" i="0" u="none" strike="noStrike" cap="none" dirty="0">
                <a:solidFill>
                  <a:schemeClr val="dk1"/>
                </a:solidFill>
                <a:latin typeface="Arial"/>
                <a:ea typeface="Arial"/>
                <a:cs typeface="Arial"/>
                <a:sym typeface="Arial"/>
              </a:rPr>
              <a:t>The 3 STEM meetings could be done in day-long workshop or as part of day camp. Some troops may want to have a meeting to</a:t>
            </a:r>
            <a:r>
              <a:rPr lang="en-US" sz="1000" dirty="0"/>
              <a:t> celebrate their achievement and have an awards ceremony. Others may want to use one of their meetings to celebrate many things they’ve accomplished. </a:t>
            </a:r>
          </a:p>
          <a:p>
            <a:pPr marL="457200" marR="0" lvl="0" indent="-292100" algn="l" rtl="0">
              <a:spcBef>
                <a:spcPts val="0"/>
              </a:spcBef>
              <a:buSzPct val="100000"/>
              <a:buChar char="●"/>
            </a:pPr>
            <a:r>
              <a:rPr lang="en-US" sz="1000" dirty="0"/>
              <a:t>What’s most important is making sure that girls learn about citizen science, do a Take Action project and have fun.</a:t>
            </a:r>
          </a:p>
          <a:p>
            <a:pPr marL="0" marR="0" lvl="0" indent="0" algn="l" rtl="0">
              <a:spcBef>
                <a:spcPts val="0"/>
              </a:spcBef>
              <a:buSzPct val="25000"/>
              <a:buNone/>
            </a:pPr>
            <a:endParaRPr sz="10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sz="1000" b="0" i="0" u="none" strike="noStrike" cap="none" dirty="0">
              <a:solidFill>
                <a:schemeClr val="dk1"/>
              </a:solidFill>
              <a:latin typeface="Arial"/>
              <a:ea typeface="Arial"/>
              <a:cs typeface="Arial"/>
              <a:sym typeface="Arial"/>
            </a:endParaRPr>
          </a:p>
        </p:txBody>
      </p:sp>
      <p:sp>
        <p:nvSpPr>
          <p:cNvPr id="182" name="Shape 182"/>
          <p:cNvSpPr txBox="1">
            <a:spLocks noGrp="1"/>
          </p:cNvSpPr>
          <p:nvPr>
            <p:ph type="hdr" idx="3"/>
          </p:nvPr>
        </p:nvSpPr>
        <p:spPr>
          <a:xfrm>
            <a:off x="0" y="0"/>
            <a:ext cx="3037839" cy="46481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a:solidFill>
                  <a:srgbClr val="000000"/>
                </a:solidFill>
                <a:latin typeface="Arial"/>
                <a:ea typeface="Arial"/>
                <a:cs typeface="Arial"/>
                <a:sym typeface="Arial"/>
              </a:rPr>
              <a:t>Suzanne Harper    5/9/16</a:t>
            </a:r>
          </a:p>
        </p:txBody>
      </p:sp>
      <p:sp>
        <p:nvSpPr>
          <p:cNvPr id="183" name="Shape 183"/>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Arial"/>
                <a:ea typeface="Arial"/>
                <a:cs typeface="Arial"/>
                <a:sym typeface="Arial"/>
              </a:rPr>
              <a:t>9</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38014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7"/>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2"/>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2"/>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722312" y="4406901"/>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4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Arial"/>
                <a:ea typeface="Arial"/>
                <a:cs typeface="Arial"/>
                <a:sym typeface="Arial"/>
              </a:defRPr>
            </a:lvl1pPr>
            <a:lvl2pPr marL="457200" marR="0" lvl="1" indent="0" algn="l" rtl="0">
              <a:spcBef>
                <a:spcPts val="360"/>
              </a:spcBef>
              <a:buClr>
                <a:srgbClr val="888888"/>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320"/>
              </a:spcBef>
              <a:buClr>
                <a:srgbClr val="888888"/>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685800" y="2130433"/>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1pPr>
            <a:lvl2pPr marL="457200" marR="0" lvl="1"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8"/>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8"/>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8"/>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32"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32"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8"/>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12" y="273048"/>
            <a:ext cx="3008313" cy="116205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8"/>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12" y="1435104"/>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1"/>
            <a:ext cx="5486399" cy="56673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44"/>
            <a:ext cx="5486399" cy="804862"/>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scistarter.com/girlscouts/volunteer/landing"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9.jp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p:nvPr/>
        </p:nvSpPr>
        <p:spPr>
          <a:xfrm>
            <a:off x="0" y="3008"/>
            <a:ext cx="9144000" cy="6855000"/>
          </a:xfrm>
          <a:prstGeom prst="rect">
            <a:avLst/>
          </a:prstGeom>
          <a:solidFill>
            <a:srgbClr val="00AE58"/>
          </a:solidFill>
          <a:ln>
            <a:noFill/>
          </a:ln>
        </p:spPr>
        <p:txBody>
          <a:bodyPr lIns="45700" tIns="45700" rIns="45700" bIns="45700" anchor="ctr" anchorCtr="0">
            <a:noAutofit/>
          </a:bodyPr>
          <a:lstStyle/>
          <a:p>
            <a:pPr marL="0" marR="0" lvl="0" indent="0" algn="ctr" rtl="0">
              <a:spcBef>
                <a:spcPts val="0"/>
              </a:spcBef>
              <a:buNone/>
            </a:pPr>
            <a:endParaRPr sz="1800" b="0" i="1" u="none" strike="noStrike" cap="none">
              <a:solidFill>
                <a:schemeClr val="dk1"/>
              </a:solidFill>
              <a:latin typeface="Calibri"/>
              <a:ea typeface="Calibri"/>
              <a:cs typeface="Calibri"/>
              <a:sym typeface="Calibri"/>
            </a:endParaRPr>
          </a:p>
        </p:txBody>
      </p:sp>
      <p:sp>
        <p:nvSpPr>
          <p:cNvPr id="107" name="Shape 107"/>
          <p:cNvSpPr/>
          <p:nvPr/>
        </p:nvSpPr>
        <p:spPr>
          <a:xfrm>
            <a:off x="465800" y="4702262"/>
            <a:ext cx="8212500" cy="11115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300" b="1" i="0" u="none" strike="noStrike" cap="none">
                <a:solidFill>
                  <a:srgbClr val="FFFFFF"/>
                </a:solidFill>
                <a:latin typeface="Arial"/>
                <a:ea typeface="Arial"/>
                <a:cs typeface="Arial"/>
                <a:sym typeface="Arial"/>
              </a:rPr>
              <a:t>Volunteer Training: K – 5 </a:t>
            </a:r>
            <a:r>
              <a:rPr lang="en-US" sz="3300" b="1">
                <a:solidFill>
                  <a:srgbClr val="FFFFFF"/>
                </a:solidFill>
              </a:rPr>
              <a:t>Outdoor STEM</a:t>
            </a:r>
          </a:p>
          <a:p>
            <a:pPr marL="0" marR="0" lvl="0" indent="0" algn="ctr" rtl="0">
              <a:spcBef>
                <a:spcPts val="0"/>
              </a:spcBef>
              <a:buSzPct val="25000"/>
              <a:buNone/>
            </a:pPr>
            <a:r>
              <a:rPr lang="en-US" sz="3000" b="1">
                <a:solidFill>
                  <a:srgbClr val="FFFFFF"/>
                </a:solidFill>
              </a:rPr>
              <a:t>Think Like a Citizen Scientist Journey</a:t>
            </a:r>
          </a:p>
        </p:txBody>
      </p:sp>
      <p:pic>
        <p:nvPicPr>
          <p:cNvPr id="108" name="Shape 108"/>
          <p:cNvPicPr preferRelativeResize="0"/>
          <p:nvPr/>
        </p:nvPicPr>
        <p:blipFill rotWithShape="1">
          <a:blip r:embed="rId3">
            <a:alphaModFix/>
          </a:blip>
          <a:srcRect/>
          <a:stretch/>
        </p:blipFill>
        <p:spPr>
          <a:xfrm>
            <a:off x="5083342" y="-535450"/>
            <a:ext cx="5143500" cy="5143500"/>
          </a:xfrm>
          <a:prstGeom prst="rect">
            <a:avLst/>
          </a:prstGeom>
          <a:noFill/>
          <a:ln>
            <a:noFill/>
          </a:ln>
        </p:spPr>
      </p:pic>
      <p:sp>
        <p:nvSpPr>
          <p:cNvPr id="109" name="Shape 109"/>
          <p:cNvSpPr txBox="1">
            <a:spLocks noGrp="1"/>
          </p:cNvSpPr>
          <p:nvPr>
            <p:ph type="sldNum" idx="12"/>
          </p:nvPr>
        </p:nvSpPr>
        <p:spPr>
          <a:xfrm>
            <a:off x="6553200" y="6356351"/>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1</a:t>
            </a:fld>
            <a:endParaRPr lang="en-US" sz="1200" b="0" i="0" u="none" strike="noStrike" cap="none">
              <a:solidFill>
                <a:srgbClr val="888888"/>
              </a:solidFill>
              <a:latin typeface="Arial"/>
              <a:ea typeface="Arial"/>
              <a:cs typeface="Arial"/>
              <a:sym typeface="Arial"/>
            </a:endParaRPr>
          </a:p>
        </p:txBody>
      </p:sp>
      <p:sp>
        <p:nvSpPr>
          <p:cNvPr id="110" name="Shape 110"/>
          <p:cNvSpPr txBox="1"/>
          <p:nvPr/>
        </p:nvSpPr>
        <p:spPr>
          <a:xfrm>
            <a:off x="431291" y="5907971"/>
            <a:ext cx="8281500" cy="6309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500" b="1" i="0" u="none" strike="noStrike" cap="none">
                <a:solidFill>
                  <a:schemeClr val="lt1"/>
                </a:solidFill>
                <a:latin typeface="Arial"/>
                <a:ea typeface="Arial"/>
                <a:cs typeface="Arial"/>
                <a:sym typeface="Arial"/>
              </a:rPr>
              <a:t>August 2017</a:t>
            </a:r>
          </a:p>
        </p:txBody>
      </p:sp>
      <p:pic>
        <p:nvPicPr>
          <p:cNvPr id="111" name="Shape 111" descr="BlueBay13_RH29_2905 (1).jpg"/>
          <p:cNvPicPr preferRelativeResize="0"/>
          <p:nvPr/>
        </p:nvPicPr>
        <p:blipFill>
          <a:blip r:embed="rId4">
            <a:alphaModFix/>
          </a:blip>
          <a:stretch>
            <a:fillRect/>
          </a:stretch>
        </p:blipFill>
        <p:spPr>
          <a:xfrm>
            <a:off x="0" y="199675"/>
            <a:ext cx="6340563" cy="4227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a:solidFill>
                <a:srgbClr val="FFFFFF"/>
              </a:solidFill>
              <a:latin typeface="Arial"/>
              <a:ea typeface="Arial"/>
              <a:cs typeface="Arial"/>
              <a:sym typeface="Arial"/>
            </a:endParaRPr>
          </a:p>
        </p:txBody>
      </p:sp>
      <p:sp>
        <p:nvSpPr>
          <p:cNvPr id="195" name="Shape 195"/>
          <p:cNvSpPr txBox="1"/>
          <p:nvPr/>
        </p:nvSpPr>
        <p:spPr>
          <a:xfrm>
            <a:off x="387457" y="288026"/>
            <a:ext cx="83691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lt1"/>
                </a:solidFill>
                <a:latin typeface="Arial"/>
                <a:ea typeface="Arial"/>
                <a:cs typeface="Arial"/>
                <a:sym typeface="Arial"/>
              </a:rPr>
              <a:t>Daisy Activities</a:t>
            </a:r>
          </a:p>
        </p:txBody>
      </p:sp>
      <p:pic>
        <p:nvPicPr>
          <p:cNvPr id="196" name="Shape 196"/>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197" name="Shape 197"/>
          <p:cNvSpPr txBox="1"/>
          <p:nvPr/>
        </p:nvSpPr>
        <p:spPr>
          <a:xfrm>
            <a:off x="962262" y="1387298"/>
            <a:ext cx="5299500" cy="1631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Arial"/>
                <a:ea typeface="Arial"/>
                <a:cs typeface="Arial"/>
                <a:sym typeface="Arial"/>
              </a:rPr>
              <a:t>Meeting 1: </a:t>
            </a:r>
            <a:r>
              <a:rPr lang="en-US" sz="2000">
                <a:solidFill>
                  <a:schemeClr val="dk1"/>
                </a:solidFill>
              </a:rPr>
              <a:t>Animal Role-Play</a:t>
            </a:r>
          </a:p>
          <a:p>
            <a:pPr marL="0" marR="0" lvl="0" indent="0" algn="l" rtl="0">
              <a:spcBef>
                <a:spcPts val="0"/>
              </a:spcBef>
              <a:buNone/>
            </a:pPr>
            <a:endParaRPr sz="2000">
              <a:solidFill>
                <a:schemeClr val="dk1"/>
              </a:solidFill>
              <a:latin typeface="Arial"/>
              <a:ea typeface="Arial"/>
              <a:cs typeface="Arial"/>
              <a:sym typeface="Arial"/>
            </a:endParaRPr>
          </a:p>
          <a:p>
            <a:pPr marL="0" marR="0" lvl="0" indent="0" algn="l" rtl="0">
              <a:spcBef>
                <a:spcPts val="0"/>
              </a:spcBef>
              <a:buSzPct val="25000"/>
              <a:buNone/>
            </a:pPr>
            <a:r>
              <a:rPr lang="en-US" sz="2000" b="1">
                <a:solidFill>
                  <a:schemeClr val="dk1"/>
                </a:solidFill>
                <a:latin typeface="Arial"/>
                <a:ea typeface="Arial"/>
                <a:cs typeface="Arial"/>
                <a:sym typeface="Arial"/>
              </a:rPr>
              <a:t>Meeting 2: </a:t>
            </a:r>
            <a:r>
              <a:rPr lang="en-US" sz="2000">
                <a:solidFill>
                  <a:schemeClr val="dk1"/>
                </a:solidFill>
                <a:latin typeface="Arial"/>
                <a:ea typeface="Arial"/>
                <a:cs typeface="Arial"/>
                <a:sym typeface="Arial"/>
              </a:rPr>
              <a:t>Butterfly Field Notes</a:t>
            </a:r>
          </a:p>
          <a:p>
            <a:pPr marL="0" marR="0" lvl="0" indent="0" algn="l" rtl="0">
              <a:spcBef>
                <a:spcPts val="0"/>
              </a:spcBef>
              <a:buNone/>
            </a:pPr>
            <a:endParaRPr sz="2000">
              <a:solidFill>
                <a:schemeClr val="dk1"/>
              </a:solidFill>
              <a:latin typeface="Arial"/>
              <a:ea typeface="Arial"/>
              <a:cs typeface="Arial"/>
              <a:sym typeface="Arial"/>
            </a:endParaRPr>
          </a:p>
          <a:p>
            <a:pPr marL="0" marR="0" lvl="0" indent="0" algn="l" rtl="0">
              <a:spcBef>
                <a:spcPts val="0"/>
              </a:spcBef>
              <a:buSzPct val="25000"/>
              <a:buNone/>
            </a:pPr>
            <a:r>
              <a:rPr lang="en-US" sz="2000" b="1">
                <a:solidFill>
                  <a:schemeClr val="dk1"/>
                </a:solidFill>
                <a:latin typeface="Arial"/>
                <a:ea typeface="Arial"/>
                <a:cs typeface="Arial"/>
                <a:sym typeface="Arial"/>
              </a:rPr>
              <a:t>Meeting 3: </a:t>
            </a:r>
            <a:r>
              <a:rPr lang="en-US" sz="2000">
                <a:solidFill>
                  <a:schemeClr val="dk1"/>
                </a:solidFill>
                <a:latin typeface="Arial"/>
                <a:ea typeface="Arial"/>
                <a:cs typeface="Arial"/>
                <a:sym typeface="Arial"/>
              </a:rPr>
              <a:t>Citizen Science Project</a:t>
            </a:r>
          </a:p>
        </p:txBody>
      </p:sp>
      <p:pic>
        <p:nvPicPr>
          <p:cNvPr id="198" name="Shape 198"/>
          <p:cNvPicPr preferRelativeResize="0"/>
          <p:nvPr/>
        </p:nvPicPr>
        <p:blipFill rotWithShape="1">
          <a:blip r:embed="rId4">
            <a:alphaModFix/>
          </a:blip>
          <a:srcRect/>
          <a:stretch/>
        </p:blipFill>
        <p:spPr>
          <a:xfrm>
            <a:off x="962262" y="3182938"/>
            <a:ext cx="3666900" cy="3541800"/>
          </a:xfrm>
          <a:prstGeom prst="rect">
            <a:avLst/>
          </a:prstGeom>
          <a:noFill/>
          <a:ln>
            <a:noFill/>
          </a:ln>
        </p:spPr>
      </p:pic>
      <p:pic>
        <p:nvPicPr>
          <p:cNvPr id="199" name="Shape 199"/>
          <p:cNvPicPr preferRelativeResize="0"/>
          <p:nvPr/>
        </p:nvPicPr>
        <p:blipFill rotWithShape="1">
          <a:blip r:embed="rId5">
            <a:alphaModFix/>
          </a:blip>
          <a:srcRect l="13154" r="27536"/>
          <a:stretch/>
        </p:blipFill>
        <p:spPr>
          <a:xfrm>
            <a:off x="5659098" y="1622395"/>
            <a:ext cx="2922600" cy="3458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p:nvPr/>
        </p:nvSpPr>
        <p:spPr>
          <a:xfrm>
            <a:off x="775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a:solidFill>
                <a:srgbClr val="FFFFFF"/>
              </a:solidFill>
              <a:latin typeface="Arial"/>
              <a:ea typeface="Arial"/>
              <a:cs typeface="Arial"/>
              <a:sym typeface="Arial"/>
            </a:endParaRPr>
          </a:p>
        </p:txBody>
      </p:sp>
      <p:sp>
        <p:nvSpPr>
          <p:cNvPr id="207" name="Shape 207"/>
          <p:cNvSpPr txBox="1"/>
          <p:nvPr/>
        </p:nvSpPr>
        <p:spPr>
          <a:xfrm>
            <a:off x="139484" y="288026"/>
            <a:ext cx="86868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lt1"/>
                </a:solidFill>
                <a:latin typeface="Arial"/>
                <a:ea typeface="Arial"/>
                <a:cs typeface="Arial"/>
                <a:sym typeface="Arial"/>
              </a:rPr>
              <a:t>Brownie Activities</a:t>
            </a:r>
          </a:p>
        </p:txBody>
      </p:sp>
      <p:pic>
        <p:nvPicPr>
          <p:cNvPr id="208" name="Shape 208"/>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209" name="Shape 209"/>
          <p:cNvSpPr txBox="1"/>
          <p:nvPr/>
        </p:nvSpPr>
        <p:spPr>
          <a:xfrm>
            <a:off x="1748858" y="4888455"/>
            <a:ext cx="5468100" cy="1631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Arial"/>
                <a:ea typeface="Arial"/>
                <a:cs typeface="Arial"/>
                <a:sym typeface="Arial"/>
              </a:rPr>
              <a:t>Meeting 1: </a:t>
            </a:r>
            <a:r>
              <a:rPr lang="en-US" sz="2000">
                <a:solidFill>
                  <a:schemeClr val="dk1"/>
                </a:solidFill>
                <a:latin typeface="Arial"/>
                <a:ea typeface="Arial"/>
                <a:cs typeface="Arial"/>
                <a:sym typeface="Arial"/>
              </a:rPr>
              <a:t>Sharpening Our Observation Skills</a:t>
            </a:r>
          </a:p>
          <a:p>
            <a:pPr marL="0" marR="0" lvl="0" indent="0" algn="l" rtl="0">
              <a:spcBef>
                <a:spcPts val="0"/>
              </a:spcBef>
              <a:buNone/>
            </a:pPr>
            <a:endParaRPr sz="2000">
              <a:solidFill>
                <a:schemeClr val="dk1"/>
              </a:solidFill>
              <a:latin typeface="Arial"/>
              <a:ea typeface="Arial"/>
              <a:cs typeface="Arial"/>
              <a:sym typeface="Arial"/>
            </a:endParaRPr>
          </a:p>
          <a:p>
            <a:pPr marL="0" marR="0" lvl="0" indent="0" algn="l" rtl="0">
              <a:spcBef>
                <a:spcPts val="0"/>
              </a:spcBef>
              <a:buSzPct val="25000"/>
              <a:buNone/>
            </a:pPr>
            <a:r>
              <a:rPr lang="en-US" sz="2000" b="1">
                <a:solidFill>
                  <a:schemeClr val="dk1"/>
                </a:solidFill>
                <a:latin typeface="Arial"/>
                <a:ea typeface="Arial"/>
                <a:cs typeface="Arial"/>
                <a:sym typeface="Arial"/>
              </a:rPr>
              <a:t>Meeting 2: </a:t>
            </a:r>
            <a:r>
              <a:rPr lang="en-US" sz="2000">
                <a:solidFill>
                  <a:schemeClr val="dk1"/>
                </a:solidFill>
                <a:latin typeface="Arial"/>
                <a:ea typeface="Arial"/>
                <a:cs typeface="Arial"/>
                <a:sym typeface="Arial"/>
              </a:rPr>
              <a:t>Snails Field Notes</a:t>
            </a:r>
          </a:p>
          <a:p>
            <a:pPr marL="0" marR="0" lvl="0" indent="0" algn="l" rtl="0">
              <a:spcBef>
                <a:spcPts val="0"/>
              </a:spcBef>
              <a:buNone/>
            </a:pPr>
            <a:endParaRPr sz="2000">
              <a:solidFill>
                <a:schemeClr val="dk1"/>
              </a:solidFill>
              <a:latin typeface="Arial"/>
              <a:ea typeface="Arial"/>
              <a:cs typeface="Arial"/>
              <a:sym typeface="Arial"/>
            </a:endParaRPr>
          </a:p>
          <a:p>
            <a:pPr marL="0" marR="0" lvl="0" indent="0" algn="l" rtl="0">
              <a:spcBef>
                <a:spcPts val="0"/>
              </a:spcBef>
              <a:buSzPct val="25000"/>
              <a:buNone/>
            </a:pPr>
            <a:r>
              <a:rPr lang="en-US" sz="2000" b="1">
                <a:solidFill>
                  <a:schemeClr val="dk1"/>
                </a:solidFill>
                <a:latin typeface="Arial"/>
                <a:ea typeface="Arial"/>
                <a:cs typeface="Arial"/>
                <a:sym typeface="Arial"/>
              </a:rPr>
              <a:t>Meeting 3: </a:t>
            </a:r>
            <a:r>
              <a:rPr lang="en-US" sz="2000">
                <a:solidFill>
                  <a:schemeClr val="dk1"/>
                </a:solidFill>
                <a:latin typeface="Arial"/>
                <a:ea typeface="Arial"/>
                <a:cs typeface="Arial"/>
                <a:sym typeface="Arial"/>
              </a:rPr>
              <a:t>Citizen Science Project</a:t>
            </a:r>
          </a:p>
        </p:txBody>
      </p:sp>
      <p:pic>
        <p:nvPicPr>
          <p:cNvPr id="210" name="Shape 210"/>
          <p:cNvPicPr preferRelativeResize="0"/>
          <p:nvPr/>
        </p:nvPicPr>
        <p:blipFill rotWithShape="1">
          <a:blip r:embed="rId4">
            <a:alphaModFix/>
          </a:blip>
          <a:srcRect/>
          <a:stretch/>
        </p:blipFill>
        <p:spPr>
          <a:xfrm>
            <a:off x="258789" y="1220045"/>
            <a:ext cx="2988000" cy="3285000"/>
          </a:xfrm>
          <a:prstGeom prst="rect">
            <a:avLst/>
          </a:prstGeom>
          <a:noFill/>
          <a:ln>
            <a:noFill/>
          </a:ln>
        </p:spPr>
      </p:pic>
      <p:pic>
        <p:nvPicPr>
          <p:cNvPr id="211" name="Shape 211"/>
          <p:cNvPicPr preferRelativeResize="0"/>
          <p:nvPr/>
        </p:nvPicPr>
        <p:blipFill rotWithShape="1">
          <a:blip r:embed="rId5">
            <a:alphaModFix/>
          </a:blip>
          <a:srcRect/>
          <a:stretch/>
        </p:blipFill>
        <p:spPr>
          <a:xfrm>
            <a:off x="3378176" y="1220042"/>
            <a:ext cx="5510099" cy="328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a:solidFill>
                <a:srgbClr val="FFFFFF"/>
              </a:solidFill>
              <a:latin typeface="Arial"/>
              <a:ea typeface="Arial"/>
              <a:cs typeface="Arial"/>
              <a:sym typeface="Arial"/>
            </a:endParaRPr>
          </a:p>
        </p:txBody>
      </p:sp>
      <p:sp>
        <p:nvSpPr>
          <p:cNvPr id="219" name="Shape 219"/>
          <p:cNvSpPr txBox="1"/>
          <p:nvPr/>
        </p:nvSpPr>
        <p:spPr>
          <a:xfrm>
            <a:off x="387457" y="288026"/>
            <a:ext cx="83691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lt1"/>
                </a:solidFill>
                <a:latin typeface="Arial"/>
                <a:ea typeface="Arial"/>
                <a:cs typeface="Arial"/>
                <a:sym typeface="Arial"/>
              </a:rPr>
              <a:t>Junior Activities</a:t>
            </a:r>
          </a:p>
        </p:txBody>
      </p:sp>
      <p:pic>
        <p:nvPicPr>
          <p:cNvPr id="220" name="Shape 220"/>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221" name="Shape 221"/>
          <p:cNvSpPr txBox="1"/>
          <p:nvPr/>
        </p:nvSpPr>
        <p:spPr>
          <a:xfrm>
            <a:off x="1804891" y="1332988"/>
            <a:ext cx="5534100" cy="1631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dirty="0">
                <a:solidFill>
                  <a:schemeClr val="dk1"/>
                </a:solidFill>
                <a:latin typeface="Arial"/>
                <a:ea typeface="Arial"/>
                <a:cs typeface="Arial"/>
                <a:sym typeface="Arial"/>
              </a:rPr>
              <a:t>Meeting 1: </a:t>
            </a:r>
            <a:r>
              <a:rPr lang="en-US" sz="2000" dirty="0" smtClean="0">
                <a:solidFill>
                  <a:schemeClr val="dk1"/>
                </a:solidFill>
              </a:rPr>
              <a:t>Observing with Detail &amp; Precision</a:t>
            </a:r>
            <a:endParaRPr lang="en-US" sz="2000" dirty="0">
              <a:solidFill>
                <a:schemeClr val="dk1"/>
              </a:solidFill>
            </a:endParaRPr>
          </a:p>
          <a:p>
            <a:pPr marL="0" marR="0" lvl="0" indent="0" algn="l" rtl="0">
              <a:spcBef>
                <a:spcPts val="0"/>
              </a:spcBef>
              <a:buNone/>
            </a:pPr>
            <a:endParaRPr sz="2000" dirty="0">
              <a:solidFill>
                <a:schemeClr val="dk1"/>
              </a:solidFill>
            </a:endParaRPr>
          </a:p>
          <a:p>
            <a:pPr marL="0" marR="0" lvl="0" indent="0" algn="l" rtl="0">
              <a:spcBef>
                <a:spcPts val="0"/>
              </a:spcBef>
              <a:buSzPct val="25000"/>
              <a:buNone/>
            </a:pPr>
            <a:r>
              <a:rPr lang="en-US" sz="2000" b="1" dirty="0">
                <a:solidFill>
                  <a:schemeClr val="dk1"/>
                </a:solidFill>
                <a:latin typeface="Arial"/>
                <a:ea typeface="Arial"/>
                <a:cs typeface="Arial"/>
                <a:sym typeface="Arial"/>
              </a:rPr>
              <a:t>Meeting 2: </a:t>
            </a:r>
            <a:r>
              <a:rPr lang="en-US" sz="2000" dirty="0">
                <a:solidFill>
                  <a:schemeClr val="dk1"/>
                </a:solidFill>
                <a:latin typeface="Arial"/>
                <a:ea typeface="Arial"/>
                <a:cs typeface="Arial"/>
                <a:sym typeface="Arial"/>
              </a:rPr>
              <a:t>Animal Tracks Field Notes</a:t>
            </a:r>
          </a:p>
          <a:p>
            <a:pPr marL="0" marR="0" lvl="0" indent="0" algn="l" rtl="0">
              <a:spcBef>
                <a:spcPts val="0"/>
              </a:spcBef>
              <a:buNone/>
            </a:pPr>
            <a:endParaRPr sz="2000" dirty="0">
              <a:solidFill>
                <a:schemeClr val="dk1"/>
              </a:solidFill>
              <a:latin typeface="Arial"/>
              <a:ea typeface="Arial"/>
              <a:cs typeface="Arial"/>
              <a:sym typeface="Arial"/>
            </a:endParaRPr>
          </a:p>
          <a:p>
            <a:pPr marL="0" marR="0" lvl="0" indent="0" algn="l" rtl="0">
              <a:spcBef>
                <a:spcPts val="0"/>
              </a:spcBef>
              <a:buSzPct val="25000"/>
              <a:buNone/>
            </a:pPr>
            <a:r>
              <a:rPr lang="en-US" sz="2000" b="1" dirty="0">
                <a:solidFill>
                  <a:schemeClr val="dk1"/>
                </a:solidFill>
                <a:latin typeface="Arial"/>
                <a:ea typeface="Arial"/>
                <a:cs typeface="Arial"/>
                <a:sym typeface="Arial"/>
              </a:rPr>
              <a:t>Meeting 3: </a:t>
            </a:r>
            <a:r>
              <a:rPr lang="en-US" sz="2000" dirty="0">
                <a:solidFill>
                  <a:schemeClr val="dk1"/>
                </a:solidFill>
                <a:latin typeface="Arial"/>
                <a:ea typeface="Arial"/>
                <a:cs typeface="Arial"/>
                <a:sym typeface="Arial"/>
              </a:rPr>
              <a:t>Citizen Science Project</a:t>
            </a:r>
          </a:p>
        </p:txBody>
      </p:sp>
      <p:pic>
        <p:nvPicPr>
          <p:cNvPr id="222" name="Shape 222"/>
          <p:cNvPicPr preferRelativeResize="0"/>
          <p:nvPr/>
        </p:nvPicPr>
        <p:blipFill rotWithShape="1">
          <a:blip r:embed="rId4">
            <a:alphaModFix/>
          </a:blip>
          <a:srcRect/>
          <a:stretch/>
        </p:blipFill>
        <p:spPr>
          <a:xfrm>
            <a:off x="3314696" y="3327297"/>
            <a:ext cx="5829300" cy="3530700"/>
          </a:xfrm>
          <a:prstGeom prst="rect">
            <a:avLst/>
          </a:prstGeom>
          <a:noFill/>
          <a:ln>
            <a:noFill/>
          </a:ln>
        </p:spPr>
      </p:pic>
      <p:pic>
        <p:nvPicPr>
          <p:cNvPr id="223" name="Shape 223"/>
          <p:cNvPicPr preferRelativeResize="0"/>
          <p:nvPr/>
        </p:nvPicPr>
        <p:blipFill rotWithShape="1">
          <a:blip r:embed="rId5">
            <a:alphaModFix/>
          </a:blip>
          <a:srcRect/>
          <a:stretch/>
        </p:blipFill>
        <p:spPr>
          <a:xfrm>
            <a:off x="0" y="3327297"/>
            <a:ext cx="3657600" cy="3530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rPr>
              <a:t>Volunteer Feedback</a:t>
            </a:r>
          </a:p>
        </p:txBody>
      </p:sp>
      <p:pic>
        <p:nvPicPr>
          <p:cNvPr id="231" name="Shape 231"/>
          <p:cNvPicPr preferRelativeResize="0"/>
          <p:nvPr/>
        </p:nvPicPr>
        <p:blipFill rotWithShape="1">
          <a:blip r:embed="rId3">
            <a:alphaModFix/>
          </a:blip>
          <a:srcRect/>
          <a:stretch/>
        </p:blipFill>
        <p:spPr>
          <a:xfrm>
            <a:off x="7781253" y="-235097"/>
            <a:ext cx="1569600" cy="1569600"/>
          </a:xfrm>
          <a:prstGeom prst="rect">
            <a:avLst/>
          </a:prstGeom>
          <a:noFill/>
          <a:ln>
            <a:noFill/>
          </a:ln>
        </p:spPr>
      </p:pic>
      <p:sp>
        <p:nvSpPr>
          <p:cNvPr id="232" name="Shape 232"/>
          <p:cNvSpPr txBox="1"/>
          <p:nvPr/>
        </p:nvSpPr>
        <p:spPr>
          <a:xfrm>
            <a:off x="389050" y="1334499"/>
            <a:ext cx="4169400" cy="1674300"/>
          </a:xfrm>
          <a:prstGeom prst="rect">
            <a:avLst/>
          </a:prstGeom>
          <a:solidFill>
            <a:srgbClr val="6AA84F"/>
          </a:solidFill>
          <a:ln w="28575" cap="flat" cmpd="sng">
            <a:solidFill>
              <a:schemeClr val="accent2"/>
            </a:solidFill>
            <a:prstDash val="solid"/>
            <a:round/>
            <a:headEnd type="none" w="med" len="med"/>
            <a:tailEnd type="none" w="med" len="med"/>
          </a:ln>
        </p:spPr>
        <p:txBody>
          <a:bodyPr lIns="91425" tIns="45700" rIns="91425" bIns="45700" anchor="ctr" anchorCtr="0">
            <a:noAutofit/>
          </a:bodyPr>
          <a:lstStyle/>
          <a:p>
            <a:pPr marL="0" marR="0" lvl="1" indent="0" rtl="0">
              <a:spcBef>
                <a:spcPts val="0"/>
              </a:spcBef>
              <a:buSzPct val="25000"/>
              <a:buNone/>
            </a:pPr>
            <a:r>
              <a:rPr lang="en-US" sz="2400" i="1">
                <a:solidFill>
                  <a:srgbClr val="FFFFFF"/>
                </a:solidFill>
                <a:latin typeface="Calibri"/>
                <a:ea typeface="Calibri"/>
                <a:cs typeface="Calibri"/>
                <a:sym typeface="Calibri"/>
              </a:rPr>
              <a:t>“T</a:t>
            </a:r>
            <a:r>
              <a:rPr lang="en-US" sz="2400" i="1" u="none" strike="noStrike" cap="none">
                <a:solidFill>
                  <a:srgbClr val="FFFFFF"/>
                </a:solidFill>
              </a:rPr>
              <a:t>he girls loved it and it was simple.</a:t>
            </a:r>
            <a:r>
              <a:rPr lang="en-US" sz="2400" i="1">
                <a:solidFill>
                  <a:srgbClr val="FFFFFF"/>
                </a:solidFill>
              </a:rPr>
              <a:t> </a:t>
            </a:r>
            <a:r>
              <a:rPr lang="en-US" sz="2400" b="1" i="1" u="none" strike="noStrike" cap="none">
                <a:solidFill>
                  <a:srgbClr val="FFFFFF"/>
                </a:solidFill>
              </a:rPr>
              <a:t>Not a lot of planning or extra work had to go into this.</a:t>
            </a:r>
            <a:r>
              <a:rPr lang="en-US" sz="2400" b="1" i="1">
                <a:solidFill>
                  <a:srgbClr val="FFFFFF"/>
                </a:solidFill>
              </a:rPr>
              <a:t>”</a:t>
            </a:r>
          </a:p>
        </p:txBody>
      </p:sp>
      <p:sp>
        <p:nvSpPr>
          <p:cNvPr id="233" name="Shape 233"/>
          <p:cNvSpPr txBox="1"/>
          <p:nvPr/>
        </p:nvSpPr>
        <p:spPr>
          <a:xfrm>
            <a:off x="4906425" y="3378975"/>
            <a:ext cx="3867900" cy="3116100"/>
          </a:xfrm>
          <a:prstGeom prst="rect">
            <a:avLst/>
          </a:prstGeom>
          <a:solidFill>
            <a:srgbClr val="674EA7"/>
          </a:solidFill>
          <a:ln w="25400" cap="flat" cmpd="sng">
            <a:solidFill>
              <a:srgbClr val="351C75"/>
            </a:solidFill>
            <a:prstDash val="solid"/>
            <a:round/>
            <a:headEnd type="none" w="med" len="med"/>
            <a:tailEnd type="none" w="med" len="med"/>
          </a:ln>
        </p:spPr>
        <p:txBody>
          <a:bodyPr lIns="91425" tIns="45700" rIns="91425" bIns="45700" anchor="ctr" anchorCtr="0">
            <a:noAutofit/>
          </a:bodyPr>
          <a:lstStyle/>
          <a:p>
            <a:pPr marL="0" marR="0" lvl="0" indent="0" rtl="0">
              <a:spcBef>
                <a:spcPts val="0"/>
              </a:spcBef>
              <a:buSzPct val="25000"/>
              <a:buNone/>
            </a:pPr>
            <a:r>
              <a:rPr lang="en-US" sz="3000" b="1" i="1" u="none" strike="noStrike" cap="none">
                <a:solidFill>
                  <a:srgbClr val="FFFFFF"/>
                </a:solidFill>
                <a:latin typeface="Calibri"/>
                <a:ea typeface="Calibri"/>
                <a:cs typeface="Calibri"/>
                <a:sym typeface="Calibri"/>
              </a:rPr>
              <a:t>“</a:t>
            </a:r>
            <a:r>
              <a:rPr lang="en-US" sz="3000" b="1" i="1" u="none" strike="noStrike" cap="none">
                <a:solidFill>
                  <a:srgbClr val="FFFFFF"/>
                </a:solidFill>
              </a:rPr>
              <a:t>Girls loved the idea that they can truly make a difference in this world through the field of science.”</a:t>
            </a:r>
          </a:p>
        </p:txBody>
      </p:sp>
      <p:sp>
        <p:nvSpPr>
          <p:cNvPr id="234" name="Shape 234"/>
          <p:cNvSpPr txBox="1"/>
          <p:nvPr/>
        </p:nvSpPr>
        <p:spPr>
          <a:xfrm>
            <a:off x="389050" y="3378974"/>
            <a:ext cx="4169400" cy="1206300"/>
          </a:xfrm>
          <a:prstGeom prst="rect">
            <a:avLst/>
          </a:prstGeom>
          <a:solidFill>
            <a:srgbClr val="3C78D8"/>
          </a:solidFill>
          <a:ln w="2540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rtl="0">
              <a:spcBef>
                <a:spcPts val="0"/>
              </a:spcBef>
              <a:buSzPct val="25000"/>
              <a:buNone/>
            </a:pPr>
            <a:r>
              <a:rPr lang="en-US" sz="2400" b="0" i="1" u="none" strike="noStrike" cap="none">
                <a:solidFill>
                  <a:srgbClr val="FFFFFF"/>
                </a:solidFill>
                <a:latin typeface="Calibri"/>
                <a:ea typeface="Calibri"/>
                <a:cs typeface="Calibri"/>
                <a:sym typeface="Calibri"/>
              </a:rPr>
              <a:t>“</a:t>
            </a:r>
            <a:r>
              <a:rPr lang="en-US" sz="2400" b="1" i="1">
                <a:solidFill>
                  <a:srgbClr val="FFFFFF"/>
                </a:solidFill>
              </a:rPr>
              <a:t>Girls </a:t>
            </a:r>
            <a:r>
              <a:rPr lang="en-US" sz="2400" b="1" i="1" u="none" strike="noStrike" cap="none">
                <a:solidFill>
                  <a:srgbClr val="FFFFFF"/>
                </a:solidFill>
              </a:rPr>
              <a:t>saw they could contribute as kids,</a:t>
            </a:r>
            <a:r>
              <a:rPr lang="en-US" sz="2400" i="1" u="none" strike="noStrike" cap="none">
                <a:solidFill>
                  <a:srgbClr val="FFFFFF"/>
                </a:solidFill>
              </a:rPr>
              <a:t> it's not just adult stuff." </a:t>
            </a:r>
          </a:p>
        </p:txBody>
      </p:sp>
      <p:sp>
        <p:nvSpPr>
          <p:cNvPr id="235" name="Shape 235"/>
          <p:cNvSpPr txBox="1"/>
          <p:nvPr/>
        </p:nvSpPr>
        <p:spPr>
          <a:xfrm>
            <a:off x="4906425" y="1334499"/>
            <a:ext cx="3867900" cy="1674300"/>
          </a:xfrm>
          <a:prstGeom prst="rect">
            <a:avLst/>
          </a:prstGeom>
          <a:solidFill>
            <a:srgbClr val="0B5394"/>
          </a:solidFill>
          <a:ln w="25400" cap="flat" cmpd="sng">
            <a:solidFill>
              <a:srgbClr val="0B5394"/>
            </a:solidFill>
            <a:prstDash val="solid"/>
            <a:round/>
            <a:headEnd type="none" w="med" len="med"/>
            <a:tailEnd type="none" w="med" len="med"/>
          </a:ln>
        </p:spPr>
        <p:txBody>
          <a:bodyPr lIns="91425" tIns="45700" rIns="91425" bIns="45700" anchor="ctr" anchorCtr="0">
            <a:noAutofit/>
          </a:bodyPr>
          <a:lstStyle/>
          <a:p>
            <a:pPr marL="0" marR="0" lvl="0" indent="0" rtl="0">
              <a:spcBef>
                <a:spcPts val="0"/>
              </a:spcBef>
              <a:buSzPct val="25000"/>
              <a:buNone/>
            </a:pPr>
            <a:r>
              <a:rPr lang="en-US" sz="2400" b="0" i="1" u="none" strike="noStrike" cap="none">
                <a:solidFill>
                  <a:srgbClr val="FFFFFF"/>
                </a:solidFill>
                <a:latin typeface="Calibri"/>
                <a:ea typeface="Calibri"/>
                <a:cs typeface="Calibri"/>
                <a:sym typeface="Calibri"/>
              </a:rPr>
              <a:t>"</a:t>
            </a:r>
            <a:r>
              <a:rPr lang="en-US" sz="2400" i="1" u="none" strike="noStrike" cap="none">
                <a:solidFill>
                  <a:srgbClr val="FFFFFF"/>
                </a:solidFill>
              </a:rPr>
              <a:t>Great how it </a:t>
            </a:r>
            <a:r>
              <a:rPr lang="en-US" sz="2400" b="1" i="1" u="none" strike="noStrike" cap="none">
                <a:solidFill>
                  <a:srgbClr val="FFFFFF"/>
                </a:solidFill>
              </a:rPr>
              <a:t>ties into Girl Scout ethics </a:t>
            </a:r>
            <a:r>
              <a:rPr lang="en-US" sz="2400" i="1" u="none" strike="noStrike" cap="none">
                <a:solidFill>
                  <a:srgbClr val="FFFFFF"/>
                </a:solidFill>
              </a:rPr>
              <a:t>of doing things for their community</a:t>
            </a:r>
            <a:r>
              <a:rPr lang="en-US" sz="2400" i="1">
                <a:solidFill>
                  <a:srgbClr val="FFFFFF"/>
                </a:solidFill>
              </a:rPr>
              <a:t>.</a:t>
            </a:r>
            <a:r>
              <a:rPr lang="en-US" sz="2400" i="1" u="none" strike="noStrike" cap="none">
                <a:solidFill>
                  <a:srgbClr val="FFFFFF"/>
                </a:solidFill>
              </a:rPr>
              <a:t>"</a:t>
            </a:r>
          </a:p>
        </p:txBody>
      </p:sp>
      <p:sp>
        <p:nvSpPr>
          <p:cNvPr id="236" name="Shape 236"/>
          <p:cNvSpPr txBox="1"/>
          <p:nvPr/>
        </p:nvSpPr>
        <p:spPr>
          <a:xfrm>
            <a:off x="389050" y="4901500"/>
            <a:ext cx="4169400" cy="1674300"/>
          </a:xfrm>
          <a:prstGeom prst="rect">
            <a:avLst/>
          </a:prstGeom>
          <a:solidFill>
            <a:srgbClr val="CC0000"/>
          </a:solidFill>
          <a:ln w="28575" cap="flat" cmpd="sng">
            <a:solidFill>
              <a:schemeClr val="lt1"/>
            </a:solidFill>
            <a:prstDash val="solid"/>
            <a:round/>
            <a:headEnd type="none" w="med" len="med"/>
            <a:tailEnd type="none" w="med" len="med"/>
          </a:ln>
        </p:spPr>
        <p:txBody>
          <a:bodyPr lIns="91425" tIns="91425" rIns="91425" bIns="91425" anchor="t" anchorCtr="0">
            <a:noAutofit/>
          </a:bodyPr>
          <a:lstStyle/>
          <a:p>
            <a:pPr lvl="1" rtl="0">
              <a:spcBef>
                <a:spcPts val="0"/>
              </a:spcBef>
              <a:buClr>
                <a:schemeClr val="dk1"/>
              </a:buClr>
              <a:buSzPct val="25000"/>
              <a:buFont typeface="Arial"/>
              <a:buNone/>
            </a:pPr>
            <a:r>
              <a:rPr lang="en-US" sz="2400" b="1" i="1">
                <a:solidFill>
                  <a:srgbClr val="F3F3F3"/>
                </a:solidFill>
                <a:latin typeface="Calibri"/>
                <a:ea typeface="Calibri"/>
                <a:cs typeface="Calibri"/>
                <a:sym typeface="Calibri"/>
              </a:rPr>
              <a:t>“</a:t>
            </a:r>
            <a:r>
              <a:rPr lang="en-US" sz="2400" b="1" i="1">
                <a:solidFill>
                  <a:srgbClr val="FFFFFF"/>
                </a:solidFill>
              </a:rPr>
              <a:t>This was not like anything else girls have done. </a:t>
            </a:r>
            <a:r>
              <a:rPr lang="en-US" sz="2400" i="1">
                <a:solidFill>
                  <a:srgbClr val="FFFFFF"/>
                </a:solidFill>
              </a:rPr>
              <a:t>It was great for them to think outside the normal box.”</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a:solidFill>
                <a:srgbClr val="FFFFFF"/>
              </a:solidFill>
              <a:latin typeface="Arial"/>
              <a:ea typeface="Arial"/>
              <a:cs typeface="Arial"/>
              <a:sym typeface="Arial"/>
            </a:endParaRPr>
          </a:p>
        </p:txBody>
      </p:sp>
      <p:sp>
        <p:nvSpPr>
          <p:cNvPr id="244" name="Shape 244"/>
          <p:cNvSpPr txBox="1"/>
          <p:nvPr/>
        </p:nvSpPr>
        <p:spPr>
          <a:xfrm>
            <a:off x="387457" y="288026"/>
            <a:ext cx="83691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lt1"/>
                </a:solidFill>
                <a:latin typeface="Arial"/>
                <a:ea typeface="Arial"/>
                <a:cs typeface="Arial"/>
                <a:sym typeface="Arial"/>
              </a:rPr>
              <a:t>How </a:t>
            </a:r>
            <a:r>
              <a:rPr lang="en-US" sz="2800" b="1">
                <a:solidFill>
                  <a:schemeClr val="lt1"/>
                </a:solidFill>
              </a:rPr>
              <a:t>d</a:t>
            </a:r>
            <a:r>
              <a:rPr lang="en-US" sz="2800" b="1">
                <a:solidFill>
                  <a:schemeClr val="lt1"/>
                </a:solidFill>
                <a:latin typeface="Arial"/>
                <a:ea typeface="Arial"/>
                <a:cs typeface="Arial"/>
                <a:sym typeface="Arial"/>
              </a:rPr>
              <a:t>o </a:t>
            </a:r>
            <a:r>
              <a:rPr lang="en-US" sz="2800" b="1">
                <a:solidFill>
                  <a:schemeClr val="lt1"/>
                </a:solidFill>
              </a:rPr>
              <a:t>y</a:t>
            </a:r>
            <a:r>
              <a:rPr lang="en-US" sz="2800" b="1">
                <a:solidFill>
                  <a:schemeClr val="lt1"/>
                </a:solidFill>
                <a:latin typeface="Arial"/>
                <a:ea typeface="Arial"/>
                <a:cs typeface="Arial"/>
                <a:sym typeface="Arial"/>
              </a:rPr>
              <a:t>ou </a:t>
            </a:r>
            <a:r>
              <a:rPr lang="en-US" sz="2800" b="1">
                <a:solidFill>
                  <a:schemeClr val="lt1"/>
                </a:solidFill>
              </a:rPr>
              <a:t>t</a:t>
            </a:r>
            <a:r>
              <a:rPr lang="en-US" sz="2800" b="1">
                <a:solidFill>
                  <a:schemeClr val="lt1"/>
                </a:solidFill>
                <a:latin typeface="Arial"/>
                <a:ea typeface="Arial"/>
                <a:cs typeface="Arial"/>
                <a:sym typeface="Arial"/>
              </a:rPr>
              <a:t>each Citizen Science?</a:t>
            </a:r>
          </a:p>
        </p:txBody>
      </p:sp>
      <p:pic>
        <p:nvPicPr>
          <p:cNvPr id="245" name="Shape 245"/>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246" name="Shape 246"/>
          <p:cNvSpPr/>
          <p:nvPr/>
        </p:nvSpPr>
        <p:spPr>
          <a:xfrm>
            <a:off x="4961964" y="1569467"/>
            <a:ext cx="3953400" cy="4801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Arial"/>
                <a:ea typeface="Arial"/>
                <a:cs typeface="Arial"/>
                <a:sym typeface="Arial"/>
              </a:rPr>
              <a:t>Use The Talking Points (But Make Them Your Own).</a:t>
            </a:r>
          </a:p>
          <a:p>
            <a:pPr marL="0" marR="0" lvl="0" indent="0" algn="l" rtl="0">
              <a:spcBef>
                <a:spcPts val="0"/>
              </a:spcBef>
              <a:buNone/>
            </a:pPr>
            <a:endParaRPr sz="1800" b="1">
              <a:solidFill>
                <a:schemeClr val="dk1"/>
              </a:solidFill>
              <a:latin typeface="Arial"/>
              <a:ea typeface="Arial"/>
              <a:cs typeface="Arial"/>
              <a:sym typeface="Arial"/>
            </a:endParaRPr>
          </a:p>
          <a:p>
            <a:pPr marL="0" marR="0" lvl="0" indent="0" algn="l" rtl="0">
              <a:spcBef>
                <a:spcPts val="0"/>
              </a:spcBef>
              <a:buSzPct val="25000"/>
              <a:buNone/>
            </a:pPr>
            <a:r>
              <a:rPr lang="en-US" sz="1800" b="1">
                <a:solidFill>
                  <a:schemeClr val="dk1"/>
                </a:solidFill>
                <a:latin typeface="Arial"/>
                <a:ea typeface="Arial"/>
                <a:cs typeface="Arial"/>
                <a:sym typeface="Arial"/>
              </a:rPr>
              <a:t>Be Prepared (It’s What Girl Scouts Do).</a:t>
            </a:r>
          </a:p>
          <a:p>
            <a:pPr marL="0" marR="0" lvl="0" indent="0" algn="l" rtl="0">
              <a:spcBef>
                <a:spcPts val="0"/>
              </a:spcBef>
              <a:buNone/>
            </a:pPr>
            <a:endParaRPr sz="1800" b="1">
              <a:solidFill>
                <a:schemeClr val="dk1"/>
              </a:solidFill>
              <a:latin typeface="Arial"/>
              <a:ea typeface="Arial"/>
              <a:cs typeface="Arial"/>
              <a:sym typeface="Arial"/>
            </a:endParaRPr>
          </a:p>
          <a:p>
            <a:pPr marL="0" marR="0" lvl="0" indent="0" algn="l" rtl="0">
              <a:spcBef>
                <a:spcPts val="0"/>
              </a:spcBef>
              <a:buSzPct val="25000"/>
              <a:buNone/>
            </a:pPr>
            <a:r>
              <a:rPr lang="en-US" sz="1800" b="1">
                <a:solidFill>
                  <a:schemeClr val="dk1"/>
                </a:solidFill>
                <a:latin typeface="Arial"/>
                <a:ea typeface="Arial"/>
                <a:cs typeface="Arial"/>
                <a:sym typeface="Arial"/>
              </a:rPr>
              <a:t>Use Girl Scouts’ Three Processes.</a:t>
            </a:r>
          </a:p>
          <a:p>
            <a:pPr marL="0" marR="0" lvl="0" indent="0" algn="l" rtl="0">
              <a:spcBef>
                <a:spcPts val="0"/>
              </a:spcBef>
              <a:buNone/>
            </a:pPr>
            <a:endParaRPr sz="1800" b="1">
              <a:solidFill>
                <a:schemeClr val="dk1"/>
              </a:solidFill>
              <a:latin typeface="Arial"/>
              <a:ea typeface="Arial"/>
              <a:cs typeface="Arial"/>
              <a:sym typeface="Arial"/>
            </a:endParaRPr>
          </a:p>
          <a:p>
            <a:pPr marL="0" marR="0" lvl="0" indent="0" algn="l" rtl="0">
              <a:spcBef>
                <a:spcPts val="0"/>
              </a:spcBef>
              <a:buSzPct val="25000"/>
              <a:buNone/>
            </a:pPr>
            <a:r>
              <a:rPr lang="en-US" sz="1800" b="1">
                <a:solidFill>
                  <a:schemeClr val="dk1"/>
                </a:solidFill>
                <a:latin typeface="Arial"/>
                <a:ea typeface="Arial"/>
                <a:cs typeface="Arial"/>
                <a:sym typeface="Arial"/>
              </a:rPr>
              <a:t>Observe. Record Data. Analyze Data.</a:t>
            </a:r>
          </a:p>
          <a:p>
            <a:pPr marL="0" marR="0" lvl="0" indent="0" algn="l" rtl="0">
              <a:spcBef>
                <a:spcPts val="0"/>
              </a:spcBef>
              <a:buNone/>
            </a:pPr>
            <a:endParaRPr sz="1800" b="1">
              <a:solidFill>
                <a:schemeClr val="dk1"/>
              </a:solidFill>
              <a:latin typeface="Arial"/>
              <a:ea typeface="Arial"/>
              <a:cs typeface="Arial"/>
              <a:sym typeface="Arial"/>
            </a:endParaRPr>
          </a:p>
          <a:p>
            <a:pPr marL="0" marR="0" lvl="0" indent="0" algn="l" rtl="0">
              <a:spcBef>
                <a:spcPts val="0"/>
              </a:spcBef>
              <a:buSzPct val="25000"/>
              <a:buNone/>
            </a:pPr>
            <a:r>
              <a:rPr lang="en-US" sz="1800" b="1">
                <a:solidFill>
                  <a:schemeClr val="dk1"/>
                </a:solidFill>
                <a:latin typeface="Arial"/>
                <a:ea typeface="Arial"/>
                <a:cs typeface="Arial"/>
                <a:sym typeface="Arial"/>
              </a:rPr>
              <a:t>Leave Time For The Closing Ceremony.</a:t>
            </a:r>
          </a:p>
          <a:p>
            <a:pPr marL="0" marR="0" lvl="0" indent="0" algn="l" rtl="0">
              <a:spcBef>
                <a:spcPts val="0"/>
              </a:spcBef>
              <a:buNone/>
            </a:pPr>
            <a:endParaRPr sz="1800" b="1">
              <a:solidFill>
                <a:schemeClr val="dk1"/>
              </a:solidFill>
              <a:latin typeface="Arial"/>
              <a:ea typeface="Arial"/>
              <a:cs typeface="Arial"/>
              <a:sym typeface="Arial"/>
            </a:endParaRPr>
          </a:p>
          <a:p>
            <a:pPr marL="0" marR="0" lvl="0" indent="0" algn="l" rtl="0">
              <a:spcBef>
                <a:spcPts val="0"/>
              </a:spcBef>
              <a:buSzPct val="25000"/>
              <a:buNone/>
            </a:pPr>
            <a:r>
              <a:rPr lang="en-US" sz="1800" b="1">
                <a:solidFill>
                  <a:schemeClr val="dk1"/>
                </a:solidFill>
                <a:latin typeface="Arial"/>
                <a:ea typeface="Arial"/>
                <a:cs typeface="Arial"/>
                <a:sym typeface="Arial"/>
              </a:rPr>
              <a:t>Tell Your Troop Story.</a:t>
            </a:r>
          </a:p>
          <a:p>
            <a:pPr marL="0" marR="0" lvl="0" indent="0" algn="l" rtl="0">
              <a:spcBef>
                <a:spcPts val="0"/>
              </a:spcBef>
              <a:buNone/>
            </a:pPr>
            <a:endParaRPr sz="1800" b="1">
              <a:solidFill>
                <a:schemeClr val="dk1"/>
              </a:solidFill>
              <a:latin typeface="Arial"/>
              <a:ea typeface="Arial"/>
              <a:cs typeface="Arial"/>
              <a:sym typeface="Arial"/>
            </a:endParaRPr>
          </a:p>
          <a:p>
            <a:pPr marL="0" marR="0" lvl="0" indent="0" algn="l" rtl="0">
              <a:spcBef>
                <a:spcPts val="0"/>
              </a:spcBef>
              <a:buSzPct val="25000"/>
              <a:buNone/>
            </a:pPr>
            <a:r>
              <a:rPr lang="en-US" sz="1800" b="1">
                <a:solidFill>
                  <a:schemeClr val="dk1"/>
                </a:solidFill>
                <a:latin typeface="Arial"/>
                <a:ea typeface="Arial"/>
                <a:cs typeface="Arial"/>
                <a:sym typeface="Arial"/>
              </a:rPr>
              <a:t>Consider the Program Pairing.</a:t>
            </a:r>
          </a:p>
        </p:txBody>
      </p:sp>
      <p:pic>
        <p:nvPicPr>
          <p:cNvPr id="247" name="Shape 247"/>
          <p:cNvPicPr preferRelativeResize="0"/>
          <p:nvPr/>
        </p:nvPicPr>
        <p:blipFill rotWithShape="1">
          <a:blip r:embed="rId4">
            <a:alphaModFix/>
          </a:blip>
          <a:srcRect l="9395" r="12179"/>
          <a:stretch/>
        </p:blipFill>
        <p:spPr>
          <a:xfrm>
            <a:off x="-30724" y="1829538"/>
            <a:ext cx="4775400" cy="4194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p:nvPr/>
        </p:nvSpPr>
        <p:spPr>
          <a:xfrm>
            <a:off x="0" y="3008"/>
            <a:ext cx="9144000" cy="6855000"/>
          </a:xfrm>
          <a:prstGeom prst="rect">
            <a:avLst/>
          </a:prstGeom>
          <a:solidFill>
            <a:srgbClr val="00AE58"/>
          </a:solidFill>
          <a:ln>
            <a:noFill/>
          </a:ln>
        </p:spPr>
        <p:txBody>
          <a:bodyPr lIns="45700" tIns="45700" rIns="45700" bIns="45700" anchor="ctr" anchorCtr="0">
            <a:noAutofit/>
          </a:bodyPr>
          <a:lstStyle/>
          <a:p>
            <a:pPr marL="0" marR="0" lvl="0" indent="0" algn="ctr" rtl="0">
              <a:spcBef>
                <a:spcPts val="0"/>
              </a:spcBef>
              <a:buNone/>
            </a:pPr>
            <a:endParaRPr sz="1800" b="0" i="1" u="none" strike="noStrike" cap="none">
              <a:solidFill>
                <a:schemeClr val="dk1"/>
              </a:solidFill>
              <a:latin typeface="Calibri"/>
              <a:ea typeface="Calibri"/>
              <a:cs typeface="Calibri"/>
              <a:sym typeface="Calibri"/>
            </a:endParaRPr>
          </a:p>
        </p:txBody>
      </p:sp>
      <p:pic>
        <p:nvPicPr>
          <p:cNvPr id="253" name="Shape 253"/>
          <p:cNvPicPr preferRelativeResize="0"/>
          <p:nvPr/>
        </p:nvPicPr>
        <p:blipFill rotWithShape="1">
          <a:blip r:embed="rId3">
            <a:alphaModFix/>
          </a:blip>
          <a:srcRect/>
          <a:stretch/>
        </p:blipFill>
        <p:spPr>
          <a:xfrm>
            <a:off x="5083342" y="-535450"/>
            <a:ext cx="5143500" cy="5143500"/>
          </a:xfrm>
          <a:prstGeom prst="rect">
            <a:avLst/>
          </a:prstGeom>
          <a:noFill/>
          <a:ln>
            <a:noFill/>
          </a:ln>
        </p:spPr>
      </p:pic>
      <p:sp>
        <p:nvSpPr>
          <p:cNvPr id="254" name="Shape 254"/>
          <p:cNvSpPr txBox="1">
            <a:spLocks noGrp="1"/>
          </p:cNvSpPr>
          <p:nvPr>
            <p:ph type="title"/>
          </p:nvPr>
        </p:nvSpPr>
        <p:spPr>
          <a:xfrm>
            <a:off x="722312" y="4406901"/>
            <a:ext cx="7772400" cy="13620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a:t>VOLUNTEER TOOLKIT (VTK)</a:t>
            </a:r>
          </a:p>
        </p:txBody>
      </p:sp>
      <p:sp>
        <p:nvSpPr>
          <p:cNvPr id="255" name="Shape 255"/>
          <p:cNvSpPr txBox="1">
            <a:spLocks noGrp="1"/>
          </p:cNvSpPr>
          <p:nvPr>
            <p:ph type="body" idx="1"/>
          </p:nvPr>
        </p:nvSpPr>
        <p:spPr>
          <a:xfrm>
            <a:off x="722312" y="2906713"/>
            <a:ext cx="7772400" cy="15003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Arial"/>
              <a:buNone/>
            </a:pPr>
            <a:r>
              <a:rPr lang="en-US" sz="2000" b="0" i="0" u="none" strike="noStrike" cap="none">
                <a:solidFill>
                  <a:schemeClr val="lt1"/>
                </a:solidFill>
                <a:latin typeface="Arial"/>
                <a:ea typeface="Arial"/>
                <a:cs typeface="Arial"/>
                <a:sym typeface="Arial"/>
              </a:rPr>
              <a:t>Think Like a Citizen Scientist</a:t>
            </a:r>
          </a:p>
        </p:txBody>
      </p:sp>
      <p:sp>
        <p:nvSpPr>
          <p:cNvPr id="256" name="Shape 256"/>
          <p:cNvSpPr txBox="1">
            <a:spLocks noGrp="1"/>
          </p:cNvSpPr>
          <p:nvPr>
            <p:ph type="sldNum" idx="12"/>
          </p:nvPr>
        </p:nvSpPr>
        <p:spPr>
          <a:xfrm>
            <a:off x="6553200" y="6356351"/>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15</a:t>
            </a:fld>
            <a:endParaRPr lang="en-US" sz="1200" b="0" i="0" u="none" strike="noStrike" cap="none">
              <a:solidFill>
                <a:srgbClr val="888888"/>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p:nvPr/>
        </p:nvSpPr>
        <p:spPr>
          <a:xfrm>
            <a:off x="0" y="0"/>
            <a:ext cx="9144000" cy="813600"/>
          </a:xfrm>
          <a:prstGeom prst="rect">
            <a:avLst/>
          </a:prstGeom>
          <a:solidFill>
            <a:srgbClr val="00AE58"/>
          </a:solidFill>
          <a:ln>
            <a:noFill/>
          </a:ln>
        </p:spPr>
        <p:txBody>
          <a:bodyPr lIns="19050" tIns="19050" rIns="19050" bIns="19050" anchor="ctr" anchorCtr="0">
            <a:noAutofit/>
          </a:bodyPr>
          <a:lstStyle/>
          <a:p>
            <a:pPr marL="0" marR="0" lvl="0" indent="0" algn="l" rtl="0">
              <a:spcBef>
                <a:spcPts val="0"/>
              </a:spcBef>
              <a:buSzPct val="25000"/>
              <a:buNone/>
            </a:pPr>
            <a:r>
              <a:rPr lang="en-US" sz="2700" b="1" i="0" u="none" strike="noStrike" cap="none">
                <a:solidFill>
                  <a:srgbClr val="FFFFFF"/>
                </a:solidFill>
                <a:latin typeface="Arial"/>
                <a:ea typeface="Arial"/>
                <a:cs typeface="Arial"/>
                <a:sym typeface="Arial"/>
              </a:rPr>
              <a:t>    Volunteer Toolkit (VTK)</a:t>
            </a:r>
          </a:p>
        </p:txBody>
      </p:sp>
      <p:pic>
        <p:nvPicPr>
          <p:cNvPr id="264" name="Shape 264"/>
          <p:cNvPicPr preferRelativeResize="0"/>
          <p:nvPr/>
        </p:nvPicPr>
        <p:blipFill rotWithShape="1">
          <a:blip r:embed="rId3">
            <a:alphaModFix/>
          </a:blip>
          <a:srcRect/>
          <a:stretch/>
        </p:blipFill>
        <p:spPr>
          <a:xfrm>
            <a:off x="7930298" y="-235099"/>
            <a:ext cx="1334400" cy="1334400"/>
          </a:xfrm>
          <a:prstGeom prst="rect">
            <a:avLst/>
          </a:prstGeom>
          <a:noFill/>
          <a:ln>
            <a:noFill/>
          </a:ln>
        </p:spPr>
      </p:pic>
      <p:sp>
        <p:nvSpPr>
          <p:cNvPr id="265" name="Shape 265"/>
          <p:cNvSpPr txBox="1"/>
          <p:nvPr/>
        </p:nvSpPr>
        <p:spPr>
          <a:xfrm>
            <a:off x="255868" y="1266558"/>
            <a:ext cx="2525100" cy="53862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b="0" i="0" u="none" strike="noStrike" cap="none">
                <a:solidFill>
                  <a:schemeClr val="dk1"/>
                </a:solidFill>
                <a:latin typeface="Arial"/>
                <a:ea typeface="Arial"/>
                <a:cs typeface="Arial"/>
                <a:sym typeface="Arial"/>
              </a:rPr>
              <a:t>Facilitation Tips</a:t>
            </a:r>
          </a:p>
          <a:p>
            <a:pPr marL="285750" marR="0" lvl="0" indent="-285750" algn="l" rtl="0">
              <a:spcBef>
                <a:spcPts val="0"/>
              </a:spcBef>
              <a:buClr>
                <a:schemeClr val="dk1"/>
              </a:buClr>
              <a:buSzPct val="100000"/>
              <a:buFont typeface="Arial"/>
              <a:buChar char="•"/>
            </a:pPr>
            <a:r>
              <a:rPr lang="en-US" sz="1600" b="0" i="0" u="none" strike="noStrike" cap="none">
                <a:solidFill>
                  <a:schemeClr val="dk1"/>
                </a:solidFill>
                <a:latin typeface="Arial"/>
                <a:ea typeface="Arial"/>
                <a:cs typeface="Arial"/>
                <a:sym typeface="Arial"/>
              </a:rPr>
              <a:t>Prepare Ahead Checklist</a:t>
            </a:r>
          </a:p>
          <a:p>
            <a:pPr marL="285750" marR="0" lvl="0" indent="-285750" algn="l" rtl="0">
              <a:spcBef>
                <a:spcPts val="0"/>
              </a:spcBef>
              <a:buClr>
                <a:schemeClr val="dk1"/>
              </a:buClr>
              <a:buSzPct val="100000"/>
              <a:buFont typeface="Arial"/>
              <a:buChar char="•"/>
            </a:pPr>
            <a:r>
              <a:rPr lang="en-US" sz="1600" b="0" i="0" u="none" strike="noStrike" cap="none">
                <a:solidFill>
                  <a:schemeClr val="dk1"/>
                </a:solidFill>
                <a:latin typeface="Arial"/>
                <a:ea typeface="Arial"/>
                <a:cs typeface="Arial"/>
                <a:sym typeface="Arial"/>
              </a:rPr>
              <a:t>How to Use Your Network</a:t>
            </a:r>
          </a:p>
          <a:p>
            <a:pPr marL="0" marR="0" lvl="0" indent="0" algn="l" rtl="0">
              <a:spcBef>
                <a:spcPts val="0"/>
              </a:spcBef>
              <a:buNone/>
            </a:pPr>
            <a:endParaRPr sz="1600">
              <a:solidFill>
                <a:schemeClr val="dk1"/>
              </a:solidFill>
              <a:latin typeface="Arial"/>
              <a:ea typeface="Arial"/>
              <a:cs typeface="Arial"/>
              <a:sym typeface="Arial"/>
            </a:endParaRPr>
          </a:p>
          <a:p>
            <a:pPr marL="285750" marR="0" lvl="0" indent="-285750" algn="l" rtl="0">
              <a:spcBef>
                <a:spcPts val="0"/>
              </a:spcBef>
              <a:buClr>
                <a:schemeClr val="dk1"/>
              </a:buClr>
              <a:buFont typeface="Arial"/>
              <a:buNone/>
            </a:pPr>
            <a:endParaRPr sz="1600">
              <a:solidFill>
                <a:schemeClr val="dk1"/>
              </a:solidFill>
              <a:latin typeface="Arial"/>
              <a:ea typeface="Arial"/>
              <a:cs typeface="Arial"/>
              <a:sym typeface="Arial"/>
            </a:endParaRP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Time </a:t>
            </a: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Materials for the activity</a:t>
            </a:r>
          </a:p>
          <a:p>
            <a:pPr marL="285750" marR="0" lvl="0" indent="-285750" algn="l" rtl="0">
              <a:spcBef>
                <a:spcPts val="0"/>
              </a:spcBef>
              <a:buClr>
                <a:schemeClr val="dk1"/>
              </a:buClr>
              <a:buFont typeface="Arial"/>
              <a:buNone/>
            </a:pPr>
            <a:endParaRPr sz="1600">
              <a:solidFill>
                <a:schemeClr val="dk1"/>
              </a:solidFill>
              <a:latin typeface="Arial"/>
              <a:ea typeface="Arial"/>
              <a:cs typeface="Arial"/>
              <a:sym typeface="Arial"/>
            </a:endParaRPr>
          </a:p>
          <a:p>
            <a:pPr marL="0" marR="0" lvl="0" indent="0" algn="l" rtl="0">
              <a:lnSpc>
                <a:spcPct val="100000"/>
              </a:lnSpc>
              <a:spcBef>
                <a:spcPts val="0"/>
              </a:spcBef>
              <a:buNone/>
            </a:pPr>
            <a:endParaRPr sz="1600">
              <a:solidFill>
                <a:schemeClr val="dk1"/>
              </a:solidFill>
            </a:endParaRPr>
          </a:p>
          <a:p>
            <a:pPr marL="0" marR="0" lvl="0" indent="0" algn="l" rtl="0">
              <a:lnSpc>
                <a:spcPct val="150000"/>
              </a:lnSpc>
              <a:spcBef>
                <a:spcPts val="0"/>
              </a:spcBef>
              <a:buNone/>
            </a:pPr>
            <a:endParaRPr sz="1600">
              <a:solidFill>
                <a:schemeClr val="dk1"/>
              </a:solidFill>
            </a:endParaRP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Take Action Guide (Journeys only)</a:t>
            </a: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Glossary</a:t>
            </a: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Materials List (</a:t>
            </a:r>
            <a:r>
              <a:rPr lang="en-US" sz="1600">
                <a:solidFill>
                  <a:schemeClr val="dk1"/>
                </a:solidFill>
              </a:rPr>
              <a:t>for entire program</a:t>
            </a:r>
            <a:r>
              <a:rPr lang="en-US" sz="1600">
                <a:solidFill>
                  <a:schemeClr val="dk1"/>
                </a:solidFill>
                <a:latin typeface="Arial"/>
                <a:ea typeface="Arial"/>
                <a:cs typeface="Arial"/>
                <a:sym typeface="Arial"/>
              </a:rPr>
              <a:t>)</a:t>
            </a: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Handouts to be used in specific meetings</a:t>
            </a:r>
          </a:p>
          <a:p>
            <a:pPr marL="285750" marR="0" lvl="0" indent="-285750" algn="l" rtl="0">
              <a:spcBef>
                <a:spcPts val="0"/>
              </a:spcBef>
              <a:buClr>
                <a:schemeClr val="dk1"/>
              </a:buClr>
              <a:buFont typeface="Arial"/>
              <a:buNone/>
            </a:pPr>
            <a:endParaRPr sz="1600">
              <a:solidFill>
                <a:schemeClr val="dk1"/>
              </a:solidFill>
              <a:latin typeface="Arial"/>
              <a:ea typeface="Arial"/>
              <a:cs typeface="Arial"/>
              <a:sym typeface="Arial"/>
            </a:endParaRPr>
          </a:p>
        </p:txBody>
      </p:sp>
      <p:sp>
        <p:nvSpPr>
          <p:cNvPr id="266" name="Shape 266"/>
          <p:cNvSpPr txBox="1"/>
          <p:nvPr/>
        </p:nvSpPr>
        <p:spPr>
          <a:xfrm>
            <a:off x="2805442" y="1266561"/>
            <a:ext cx="2479799" cy="52629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Award Connection</a:t>
            </a: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Meeting Length</a:t>
            </a: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Program Pairing</a:t>
            </a:r>
          </a:p>
          <a:p>
            <a:pPr marL="285750" marR="0" lvl="0" indent="-285750" algn="l" rtl="0">
              <a:spcBef>
                <a:spcPts val="0"/>
              </a:spcBef>
              <a:buClr>
                <a:schemeClr val="dk1"/>
              </a:buClr>
              <a:buFont typeface="Arial"/>
              <a:buNone/>
            </a:pPr>
            <a:endParaRPr sz="1600">
              <a:solidFill>
                <a:schemeClr val="dk1"/>
              </a:solidFill>
              <a:latin typeface="Arial"/>
              <a:ea typeface="Arial"/>
              <a:cs typeface="Arial"/>
              <a:sym typeface="Arial"/>
            </a:endParaRPr>
          </a:p>
          <a:p>
            <a:pPr marL="0" marR="0" lvl="0" indent="0" algn="l" rtl="0">
              <a:lnSpc>
                <a:spcPct val="150000"/>
              </a:lnSpc>
              <a:spcBef>
                <a:spcPts val="0"/>
              </a:spcBef>
              <a:buNone/>
            </a:pPr>
            <a:endParaRPr sz="1600">
              <a:solidFill>
                <a:schemeClr val="dk1"/>
              </a:solidFill>
            </a:endParaRPr>
          </a:p>
          <a:p>
            <a:pPr marL="0" marR="0" lvl="0" indent="0" algn="l" rtl="0">
              <a:lnSpc>
                <a:spcPct val="150000"/>
              </a:lnSpc>
              <a:spcBef>
                <a:spcPts val="0"/>
              </a:spcBef>
              <a:buNone/>
            </a:pPr>
            <a:endParaRPr sz="1600">
              <a:solidFill>
                <a:schemeClr val="dk1"/>
              </a:solidFill>
            </a:endParaRP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Step-By-Step Directions, including Talking Points (SAY)</a:t>
            </a:r>
          </a:p>
          <a:p>
            <a:pPr marL="285750" marR="0" lvl="0" indent="-285750" algn="l" rtl="0">
              <a:spcBef>
                <a:spcPts val="0"/>
              </a:spcBef>
              <a:buClr>
                <a:schemeClr val="dk1"/>
              </a:buClr>
              <a:buFont typeface="Arial"/>
              <a:buNone/>
            </a:pPr>
            <a:endParaRPr sz="1600">
              <a:solidFill>
                <a:schemeClr val="dk1"/>
              </a:solidFill>
              <a:latin typeface="Arial"/>
              <a:ea typeface="Arial"/>
              <a:cs typeface="Arial"/>
              <a:sym typeface="Arial"/>
            </a:endParaRPr>
          </a:p>
          <a:p>
            <a:pPr marL="0" marR="0" lvl="0" indent="0" algn="l" rtl="0">
              <a:lnSpc>
                <a:spcPct val="150000"/>
              </a:lnSpc>
              <a:spcBef>
                <a:spcPts val="0"/>
              </a:spcBef>
              <a:buNone/>
            </a:pPr>
            <a:endParaRPr sz="1600">
              <a:solidFill>
                <a:schemeClr val="dk1"/>
              </a:solidFill>
            </a:endParaRPr>
          </a:p>
          <a:p>
            <a:pPr marL="0" marR="0" lvl="0" indent="0" algn="l" rtl="0">
              <a:lnSpc>
                <a:spcPct val="100000"/>
              </a:lnSpc>
              <a:spcBef>
                <a:spcPts val="0"/>
              </a:spcBef>
              <a:buNone/>
            </a:pPr>
            <a:endParaRPr sz="1600">
              <a:solidFill>
                <a:schemeClr val="dk1"/>
              </a:solidFill>
            </a:endParaRP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Brainstorming Tips: Think, Pair, Share</a:t>
            </a: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Girl Scout Promise &amp; Law</a:t>
            </a:r>
          </a:p>
          <a:p>
            <a:pPr marL="285750" marR="0" lvl="0" indent="-285750" algn="l" rtl="0">
              <a:spcBef>
                <a:spcPts val="0"/>
              </a:spcBef>
              <a:buClr>
                <a:schemeClr val="dk1"/>
              </a:buClr>
              <a:buSzPct val="100000"/>
              <a:buFont typeface="Arial"/>
              <a:buChar char="•"/>
            </a:pPr>
            <a:r>
              <a:rPr lang="en-US" sz="1600">
                <a:solidFill>
                  <a:schemeClr val="dk1"/>
                </a:solidFill>
                <a:latin typeface="Arial"/>
                <a:ea typeface="Arial"/>
                <a:cs typeface="Arial"/>
                <a:sym typeface="Arial"/>
              </a:rPr>
              <a:t>For Multi-Level: Benefits of Having a Multi-Level Troop</a:t>
            </a:r>
          </a:p>
          <a:p>
            <a:pPr marL="285750" marR="0" lvl="0" indent="-285750" algn="l" rtl="0">
              <a:spcBef>
                <a:spcPts val="0"/>
              </a:spcBef>
              <a:buClr>
                <a:schemeClr val="dk1"/>
              </a:buClr>
              <a:buFont typeface="Arial"/>
              <a:buNone/>
            </a:pPr>
            <a:endParaRPr sz="1600">
              <a:solidFill>
                <a:schemeClr val="dk1"/>
              </a:solidFill>
              <a:latin typeface="Arial"/>
              <a:ea typeface="Arial"/>
              <a:cs typeface="Arial"/>
              <a:sym typeface="Arial"/>
            </a:endParaRPr>
          </a:p>
        </p:txBody>
      </p:sp>
      <p:sp>
        <p:nvSpPr>
          <p:cNvPr id="267" name="Shape 267"/>
          <p:cNvSpPr txBox="1"/>
          <p:nvPr/>
        </p:nvSpPr>
        <p:spPr>
          <a:xfrm>
            <a:off x="80824" y="920499"/>
            <a:ext cx="3582900" cy="369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The </a:t>
            </a:r>
            <a:r>
              <a:rPr lang="en-US" sz="1800" b="1">
                <a:solidFill>
                  <a:schemeClr val="dk1"/>
                </a:solidFill>
                <a:latin typeface="Arial"/>
                <a:ea typeface="Arial"/>
                <a:cs typeface="Arial"/>
                <a:sym typeface="Arial"/>
              </a:rPr>
              <a:t>Meeting Overview </a:t>
            </a:r>
            <a:r>
              <a:rPr lang="en-US" sz="1800">
                <a:solidFill>
                  <a:schemeClr val="dk1"/>
                </a:solidFill>
                <a:latin typeface="Arial"/>
                <a:ea typeface="Arial"/>
                <a:cs typeface="Arial"/>
                <a:sym typeface="Arial"/>
              </a:rPr>
              <a:t>includes:</a:t>
            </a:r>
          </a:p>
        </p:txBody>
      </p:sp>
      <p:sp>
        <p:nvSpPr>
          <p:cNvPr id="268" name="Shape 268"/>
          <p:cNvSpPr txBox="1"/>
          <p:nvPr/>
        </p:nvSpPr>
        <p:spPr>
          <a:xfrm>
            <a:off x="80812" y="2689058"/>
            <a:ext cx="30060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Arial"/>
                <a:ea typeface="Arial"/>
                <a:cs typeface="Arial"/>
                <a:sym typeface="Arial"/>
              </a:rPr>
              <a:t>The </a:t>
            </a:r>
            <a:r>
              <a:rPr lang="en-US" sz="1800" b="1">
                <a:solidFill>
                  <a:schemeClr val="dk1"/>
                </a:solidFill>
                <a:latin typeface="Arial"/>
                <a:ea typeface="Arial"/>
                <a:cs typeface="Arial"/>
                <a:sym typeface="Arial"/>
              </a:rPr>
              <a:t>Activity Plan </a:t>
            </a:r>
            <a:r>
              <a:rPr lang="en-US" sz="1800">
                <a:solidFill>
                  <a:schemeClr val="dk1"/>
                </a:solidFill>
                <a:latin typeface="Arial"/>
                <a:ea typeface="Arial"/>
                <a:cs typeface="Arial"/>
                <a:sym typeface="Arial"/>
              </a:rPr>
              <a:t>includes:</a:t>
            </a:r>
          </a:p>
        </p:txBody>
      </p:sp>
      <p:pic>
        <p:nvPicPr>
          <p:cNvPr id="269" name="Shape 269"/>
          <p:cNvPicPr preferRelativeResize="0"/>
          <p:nvPr/>
        </p:nvPicPr>
        <p:blipFill>
          <a:blip r:embed="rId4">
            <a:alphaModFix/>
          </a:blip>
          <a:stretch>
            <a:fillRect/>
          </a:stretch>
        </p:blipFill>
        <p:spPr>
          <a:xfrm>
            <a:off x="5309699" y="794396"/>
            <a:ext cx="3828900" cy="3461016"/>
          </a:xfrm>
          <a:prstGeom prst="rect">
            <a:avLst/>
          </a:prstGeom>
          <a:noFill/>
          <a:ln>
            <a:noFill/>
          </a:ln>
        </p:spPr>
      </p:pic>
      <p:pic>
        <p:nvPicPr>
          <p:cNvPr id="270" name="Shape 270"/>
          <p:cNvPicPr preferRelativeResize="0"/>
          <p:nvPr/>
        </p:nvPicPr>
        <p:blipFill>
          <a:blip r:embed="rId5">
            <a:alphaModFix/>
          </a:blip>
          <a:stretch>
            <a:fillRect/>
          </a:stretch>
        </p:blipFill>
        <p:spPr>
          <a:xfrm>
            <a:off x="5309702" y="3312662"/>
            <a:ext cx="3828900" cy="3572349"/>
          </a:xfrm>
          <a:prstGeom prst="rect">
            <a:avLst/>
          </a:prstGeom>
          <a:noFill/>
          <a:ln>
            <a:noFill/>
          </a:ln>
        </p:spPr>
      </p:pic>
      <p:sp>
        <p:nvSpPr>
          <p:cNvPr id="271" name="Shape 271"/>
          <p:cNvSpPr txBox="1"/>
          <p:nvPr/>
        </p:nvSpPr>
        <p:spPr>
          <a:xfrm>
            <a:off x="80825" y="3846123"/>
            <a:ext cx="5596500" cy="923400"/>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buSzPct val="25000"/>
              <a:buNone/>
            </a:pPr>
            <a:r>
              <a:rPr lang="en-US" sz="1800">
                <a:solidFill>
                  <a:schemeClr val="dk1"/>
                </a:solidFill>
                <a:latin typeface="Arial"/>
                <a:ea typeface="Arial"/>
                <a:cs typeface="Arial"/>
                <a:sym typeface="Arial"/>
              </a:rPr>
              <a:t>The </a:t>
            </a:r>
            <a:r>
              <a:rPr lang="en-US" sz="1800" b="1">
                <a:solidFill>
                  <a:schemeClr val="dk1"/>
                </a:solidFill>
                <a:latin typeface="Arial"/>
                <a:ea typeface="Arial"/>
                <a:cs typeface="Arial"/>
                <a:sym typeface="Arial"/>
              </a:rPr>
              <a:t>Materials List </a:t>
            </a:r>
            <a:r>
              <a:rPr lang="en-US" sz="1800">
                <a:solidFill>
                  <a:schemeClr val="dk1"/>
                </a:solidFill>
              </a:rPr>
              <a:t>lists materials</a:t>
            </a:r>
            <a:r>
              <a:rPr lang="en-US" sz="1800">
                <a:solidFill>
                  <a:schemeClr val="dk1"/>
                </a:solidFill>
                <a:latin typeface="Arial"/>
                <a:ea typeface="Arial"/>
                <a:cs typeface="Arial"/>
                <a:sym typeface="Arial"/>
              </a:rPr>
              <a:t> for the Meeting.</a:t>
            </a:r>
          </a:p>
          <a:p>
            <a:pPr marL="0" marR="0" lvl="0" indent="0" algn="l" rtl="0">
              <a:spcBef>
                <a:spcPts val="0"/>
              </a:spcBef>
              <a:buSzPct val="25000"/>
              <a:buNone/>
            </a:pPr>
            <a:r>
              <a:rPr lang="en-US" sz="1800">
                <a:solidFill>
                  <a:schemeClr val="dk1"/>
                </a:solidFill>
                <a:latin typeface="Arial"/>
                <a:ea typeface="Arial"/>
                <a:cs typeface="Arial"/>
                <a:sym typeface="Arial"/>
              </a:rPr>
              <a:t>The </a:t>
            </a:r>
            <a:r>
              <a:rPr lang="en-US" sz="1800" b="1">
                <a:solidFill>
                  <a:schemeClr val="dk1"/>
                </a:solidFill>
                <a:latin typeface="Arial"/>
                <a:ea typeface="Arial"/>
                <a:cs typeface="Arial"/>
                <a:sym typeface="Arial"/>
              </a:rPr>
              <a:t>Meeting Aids </a:t>
            </a:r>
            <a:r>
              <a:rPr lang="en-US" sz="1800">
                <a:solidFill>
                  <a:schemeClr val="dk1"/>
                </a:solidFill>
                <a:latin typeface="Arial"/>
                <a:ea typeface="Arial"/>
                <a:cs typeface="Arial"/>
                <a:sym typeface="Arial"/>
              </a:rPr>
              <a:t>include: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p:nvPr/>
        </p:nvSpPr>
        <p:spPr>
          <a:xfrm>
            <a:off x="0" y="0"/>
            <a:ext cx="9144000" cy="1099271"/>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latin typeface="Arial"/>
                <a:ea typeface="Arial"/>
                <a:cs typeface="Arial"/>
                <a:sym typeface="Arial"/>
              </a:rPr>
              <a:t>VTK: Meeting Aids</a:t>
            </a:r>
          </a:p>
        </p:txBody>
      </p:sp>
      <p:pic>
        <p:nvPicPr>
          <p:cNvPr id="279" name="Shape 279"/>
          <p:cNvPicPr preferRelativeResize="0"/>
          <p:nvPr/>
        </p:nvPicPr>
        <p:blipFill rotWithShape="1">
          <a:blip r:embed="rId3">
            <a:alphaModFix/>
          </a:blip>
          <a:srcRect/>
          <a:stretch/>
        </p:blipFill>
        <p:spPr>
          <a:xfrm>
            <a:off x="7694989" y="-235097"/>
            <a:ext cx="1569467" cy="1569467"/>
          </a:xfrm>
          <a:prstGeom prst="rect">
            <a:avLst/>
          </a:prstGeom>
          <a:noFill/>
          <a:ln>
            <a:noFill/>
          </a:ln>
        </p:spPr>
      </p:pic>
      <p:pic>
        <p:nvPicPr>
          <p:cNvPr id="280" name="Shape 280"/>
          <p:cNvPicPr preferRelativeResize="0"/>
          <p:nvPr/>
        </p:nvPicPr>
        <p:blipFill>
          <a:blip r:embed="rId4">
            <a:alphaModFix/>
          </a:blip>
          <a:stretch>
            <a:fillRect/>
          </a:stretch>
        </p:blipFill>
        <p:spPr>
          <a:xfrm>
            <a:off x="-86225" y="1631425"/>
            <a:ext cx="9319024" cy="4637149"/>
          </a:xfrm>
          <a:prstGeom prst="rect">
            <a:avLst/>
          </a:prstGeom>
          <a:noFill/>
          <a:ln>
            <a:noFill/>
          </a:ln>
        </p:spPr>
      </p:pic>
      <p:sp>
        <p:nvSpPr>
          <p:cNvPr id="281" name="Shape 281"/>
          <p:cNvSpPr/>
          <p:nvPr/>
        </p:nvSpPr>
        <p:spPr>
          <a:xfrm>
            <a:off x="-9025" y="3050000"/>
            <a:ext cx="2057400" cy="740100"/>
          </a:xfrm>
          <a:prstGeom prst="roundRect">
            <a:avLst>
              <a:gd name="adj" fmla="val 16667"/>
            </a:avLst>
          </a:prstGeom>
          <a:noFill/>
          <a:ln w="76200" cap="flat" cmpd="sng">
            <a:solidFill>
              <a:srgbClr val="FF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2" name="Shape 282"/>
          <p:cNvSpPr/>
          <p:nvPr/>
        </p:nvSpPr>
        <p:spPr>
          <a:xfrm>
            <a:off x="-9025" y="4853750"/>
            <a:ext cx="2057400" cy="740100"/>
          </a:xfrm>
          <a:prstGeom prst="roundRect">
            <a:avLst>
              <a:gd name="adj" fmla="val 16667"/>
            </a:avLst>
          </a:prstGeom>
          <a:noFill/>
          <a:ln w="76200" cap="flat" cmpd="sng">
            <a:solidFill>
              <a:srgbClr val="00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3" name="Shape 283"/>
          <p:cNvSpPr/>
          <p:nvPr/>
        </p:nvSpPr>
        <p:spPr>
          <a:xfrm>
            <a:off x="4536900" y="3941325"/>
            <a:ext cx="2501700" cy="740100"/>
          </a:xfrm>
          <a:prstGeom prst="roundRect">
            <a:avLst>
              <a:gd name="adj" fmla="val 16667"/>
            </a:avLst>
          </a:prstGeom>
          <a:noFill/>
          <a:ln w="76200" cap="flat" cmpd="sng">
            <a:solidFill>
              <a:srgbClr val="00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4" name="Shape 284"/>
          <p:cNvSpPr/>
          <p:nvPr/>
        </p:nvSpPr>
        <p:spPr>
          <a:xfrm>
            <a:off x="4536900" y="4853750"/>
            <a:ext cx="2057400" cy="740100"/>
          </a:xfrm>
          <a:prstGeom prst="roundRect">
            <a:avLst>
              <a:gd name="adj" fmla="val 16667"/>
            </a:avLst>
          </a:prstGeom>
          <a:noFill/>
          <a:ln w="76200" cap="flat" cmpd="sng">
            <a:solidFill>
              <a:srgbClr val="00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fade">
                                      <p:cBhvr>
                                        <p:cTn id="12" dur="1000"/>
                                        <p:tgtEl>
                                          <p:spTgt spid="282"/>
                                        </p:tgtEl>
                                      </p:cBhvr>
                                    </p:animEffect>
                                  </p:childTnLst>
                                </p:cTn>
                              </p:par>
                              <p:par>
                                <p:cTn id="13" presetID="10" presetClass="entr" presetSubtype="0" fill="hold" nodeType="with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fade">
                                      <p:cBhvr>
                                        <p:cTn id="15" dur="1000"/>
                                        <p:tgtEl>
                                          <p:spTgt spid="284"/>
                                        </p:tgtEl>
                                      </p:cBhvr>
                                    </p:animEffect>
                                  </p:childTnLst>
                                </p:cTn>
                              </p:par>
                              <p:par>
                                <p:cTn id="16" presetID="10" presetClass="entr" presetSubtype="0" fill="hold" nodeType="withEffect">
                                  <p:stCondLst>
                                    <p:cond delay="0"/>
                                  </p:stCondLst>
                                  <p:childTnLst>
                                    <p:set>
                                      <p:cBhvr>
                                        <p:cTn id="17" dur="1" fill="hold">
                                          <p:stCondLst>
                                            <p:cond delay="0"/>
                                          </p:stCondLst>
                                        </p:cTn>
                                        <p:tgtEl>
                                          <p:spTgt spid="283"/>
                                        </p:tgtEl>
                                        <p:attrNameLst>
                                          <p:attrName>style.visibility</p:attrName>
                                        </p:attrNameLst>
                                      </p:cBhvr>
                                      <p:to>
                                        <p:strVal val="visible"/>
                                      </p:to>
                                    </p:set>
                                    <p:animEffect transition="in" filter="fade">
                                      <p:cBhvr>
                                        <p:cTn id="18" dur="10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latin typeface="Arial"/>
                <a:ea typeface="Arial"/>
                <a:cs typeface="Arial"/>
                <a:sym typeface="Arial"/>
              </a:rPr>
              <a:t>VTK: Survey </a:t>
            </a:r>
            <a:r>
              <a:rPr lang="en-US" sz="2700" b="1">
                <a:solidFill>
                  <a:srgbClr val="FFFFFF"/>
                </a:solidFill>
              </a:rPr>
              <a:t>feedback</a:t>
            </a:r>
          </a:p>
        </p:txBody>
      </p:sp>
      <p:pic>
        <p:nvPicPr>
          <p:cNvPr id="292" name="Shape 292"/>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293" name="Shape 293"/>
          <p:cNvSpPr txBox="1"/>
          <p:nvPr/>
        </p:nvSpPr>
        <p:spPr>
          <a:xfrm>
            <a:off x="297450" y="1562325"/>
            <a:ext cx="8549100" cy="5093100"/>
          </a:xfrm>
          <a:prstGeom prst="rect">
            <a:avLst/>
          </a:prstGeom>
          <a:noFill/>
          <a:ln>
            <a:noFill/>
          </a:ln>
        </p:spPr>
        <p:txBody>
          <a:bodyPr lIns="91425" tIns="91425" rIns="91425" bIns="91425" anchor="t" anchorCtr="0">
            <a:noAutofit/>
          </a:bodyPr>
          <a:lstStyle/>
          <a:p>
            <a:pPr lvl="0">
              <a:spcBef>
                <a:spcPts val="0"/>
              </a:spcBef>
              <a:buNone/>
            </a:pPr>
            <a:r>
              <a:rPr lang="en-US" sz="2000" b="1"/>
              <a:t>We want to hear from you!</a:t>
            </a:r>
          </a:p>
          <a:p>
            <a:pPr lvl="0">
              <a:spcBef>
                <a:spcPts val="0"/>
              </a:spcBef>
              <a:buNone/>
            </a:pPr>
            <a:endParaRPr sz="2000"/>
          </a:p>
          <a:p>
            <a:pPr lvl="0">
              <a:spcBef>
                <a:spcPts val="0"/>
              </a:spcBef>
              <a:spcAft>
                <a:spcPts val="1000"/>
              </a:spcAft>
              <a:buNone/>
            </a:pPr>
            <a:r>
              <a:rPr lang="en-US" sz="2000"/>
              <a:t>Girls and volunteers can share their feedback on the program.</a:t>
            </a:r>
          </a:p>
          <a:p>
            <a:pPr marL="457200" lvl="0" indent="-355600" rtl="0">
              <a:spcBef>
                <a:spcPts val="0"/>
              </a:spcBef>
              <a:spcAft>
                <a:spcPts val="1000"/>
              </a:spcAft>
              <a:buSzPct val="100000"/>
              <a:buChar char="●"/>
            </a:pPr>
            <a:r>
              <a:rPr lang="en-US" sz="2000" b="1"/>
              <a:t>Girl Survey - </a:t>
            </a:r>
            <a:r>
              <a:rPr lang="en-US" sz="2000"/>
              <a:t>Available via URL link in Prepare Ahead and as an Activity in the Activity Plan. A PDF version of the survey will also be available under “Meeting Aids.”</a:t>
            </a:r>
          </a:p>
          <a:p>
            <a:pPr marL="457200" lvl="0" indent="-355600" rtl="0">
              <a:spcBef>
                <a:spcPts val="0"/>
              </a:spcBef>
              <a:spcAft>
                <a:spcPts val="1000"/>
              </a:spcAft>
              <a:buSzPct val="100000"/>
              <a:buChar char="●"/>
            </a:pPr>
            <a:r>
              <a:rPr lang="en-US" sz="2000" b="1"/>
              <a:t>Volunteer Survey -</a:t>
            </a:r>
            <a:r>
              <a:rPr lang="en-US" sz="2000"/>
              <a:t> Available via the button at the end of the Meeting Plan for </a:t>
            </a:r>
            <a:r>
              <a:rPr lang="en-US" sz="2000">
                <a:solidFill>
                  <a:schemeClr val="dk1"/>
                </a:solidFill>
              </a:rPr>
              <a:t>Think Like a Citizen Scientist Pt. 6</a:t>
            </a:r>
          </a:p>
          <a:p>
            <a:pPr lvl="0">
              <a:spcBef>
                <a:spcPts val="0"/>
              </a:spcBef>
              <a:buNone/>
            </a:pPr>
            <a:endParaRPr sz="1600" i="1">
              <a:solidFill>
                <a:schemeClr val="dk1"/>
              </a:solidFill>
            </a:endParaRPr>
          </a:p>
          <a:p>
            <a:pPr lvl="0">
              <a:spcBef>
                <a:spcPts val="0"/>
              </a:spcBef>
              <a:buNone/>
            </a:pPr>
            <a:endParaRPr sz="1600" i="1">
              <a:solidFill>
                <a:schemeClr val="dk1"/>
              </a:solidFill>
            </a:endParaRPr>
          </a:p>
          <a:p>
            <a:pPr lvl="0">
              <a:spcBef>
                <a:spcPts val="0"/>
              </a:spcBef>
              <a:buNone/>
            </a:pPr>
            <a:endParaRPr sz="1600" i="1">
              <a:solidFill>
                <a:schemeClr val="dk1"/>
              </a:solidFill>
            </a:endParaRPr>
          </a:p>
          <a:p>
            <a:pPr lvl="0">
              <a:spcBef>
                <a:spcPts val="0"/>
              </a:spcBef>
              <a:buNone/>
            </a:pPr>
            <a:endParaRPr sz="1600" i="1">
              <a:solidFill>
                <a:schemeClr val="dk1"/>
              </a:solidFill>
            </a:endParaRPr>
          </a:p>
          <a:p>
            <a:pPr lvl="0">
              <a:spcBef>
                <a:spcPts val="0"/>
              </a:spcBef>
              <a:buNone/>
            </a:pPr>
            <a:endParaRPr sz="1600" i="1">
              <a:solidFill>
                <a:schemeClr val="dk1"/>
              </a:solidFill>
            </a:endParaRPr>
          </a:p>
          <a:p>
            <a:pPr lvl="0" rtl="0">
              <a:spcBef>
                <a:spcPts val="0"/>
              </a:spcBef>
              <a:buNone/>
            </a:pPr>
            <a:endParaRPr sz="1600" i="1">
              <a:solidFill>
                <a:schemeClr val="dk1"/>
              </a:solidFill>
            </a:endParaRPr>
          </a:p>
          <a:p>
            <a:pPr lvl="0">
              <a:spcBef>
                <a:spcPts val="0"/>
              </a:spcBef>
              <a:buNone/>
            </a:pPr>
            <a:r>
              <a:rPr lang="en-US" sz="1600" b="1" i="1">
                <a:solidFill>
                  <a:schemeClr val="dk1"/>
                </a:solidFill>
              </a:rPr>
              <a:t>**Note: </a:t>
            </a:r>
            <a:r>
              <a:rPr lang="en-US" sz="1600" i="1">
                <a:solidFill>
                  <a:schemeClr val="dk1"/>
                </a:solidFill>
              </a:rPr>
              <a:t>The surveys links will go live in September 2017.**</a:t>
            </a:r>
          </a:p>
        </p:txBody>
      </p:sp>
      <p:pic>
        <p:nvPicPr>
          <p:cNvPr id="294" name="Shape 294"/>
          <p:cNvPicPr preferRelativeResize="0"/>
          <p:nvPr/>
        </p:nvPicPr>
        <p:blipFill>
          <a:blip r:embed="rId4">
            <a:alphaModFix/>
          </a:blip>
          <a:stretch>
            <a:fillRect/>
          </a:stretch>
        </p:blipFill>
        <p:spPr>
          <a:xfrm>
            <a:off x="676275" y="4869025"/>
            <a:ext cx="7791450" cy="933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rPr>
              <a:t>VTK Access</a:t>
            </a:r>
          </a:p>
        </p:txBody>
      </p:sp>
      <p:pic>
        <p:nvPicPr>
          <p:cNvPr id="302" name="Shape 302"/>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303" name="Shape 303"/>
          <p:cNvSpPr txBox="1"/>
          <p:nvPr/>
        </p:nvSpPr>
        <p:spPr>
          <a:xfrm>
            <a:off x="4643575" y="1663700"/>
            <a:ext cx="3851700" cy="4488300"/>
          </a:xfrm>
          <a:prstGeom prst="rect">
            <a:avLst/>
          </a:prstGeom>
          <a:noFill/>
          <a:ln>
            <a:noFill/>
          </a:ln>
        </p:spPr>
        <p:txBody>
          <a:bodyPr lIns="91425" tIns="91425" rIns="91425" bIns="91425" anchor="t" anchorCtr="0">
            <a:noAutofit/>
          </a:bodyPr>
          <a:lstStyle/>
          <a:p>
            <a:pPr lvl="0">
              <a:spcBef>
                <a:spcPts val="0"/>
              </a:spcBef>
              <a:buNone/>
            </a:pPr>
            <a:r>
              <a:rPr lang="en-US" sz="2000" b="1"/>
              <a:t>If you don’t have access to the VTK, contact your council. </a:t>
            </a:r>
          </a:p>
          <a:p>
            <a:pPr lvl="0">
              <a:spcBef>
                <a:spcPts val="0"/>
              </a:spcBef>
              <a:buNone/>
            </a:pPr>
            <a:endParaRPr sz="2000"/>
          </a:p>
          <a:p>
            <a:pPr lvl="0">
              <a:spcBef>
                <a:spcPts val="0"/>
              </a:spcBef>
              <a:buNone/>
            </a:pPr>
            <a:r>
              <a:rPr lang="en-US" sz="2000"/>
              <a:t>On 8/25/17, all councils will have access to PDFs of the program. </a:t>
            </a:r>
          </a:p>
          <a:p>
            <a:pPr lvl="0">
              <a:spcBef>
                <a:spcPts val="0"/>
              </a:spcBef>
              <a:buNone/>
            </a:pPr>
            <a:endParaRPr sz="2000"/>
          </a:p>
          <a:p>
            <a:pPr lvl="0">
              <a:lnSpc>
                <a:spcPct val="150000"/>
              </a:lnSpc>
              <a:spcBef>
                <a:spcPts val="0"/>
              </a:spcBef>
              <a:buNone/>
            </a:pPr>
            <a:r>
              <a:rPr lang="en-US" sz="2000"/>
              <a:t>Each PDF includes:</a:t>
            </a:r>
          </a:p>
          <a:p>
            <a:pPr marL="457200" lvl="0" indent="-355600" rtl="0">
              <a:spcBef>
                <a:spcPts val="0"/>
              </a:spcBef>
              <a:buSzPct val="100000"/>
              <a:buChar char="●"/>
            </a:pPr>
            <a:r>
              <a:rPr lang="en-US" sz="2000"/>
              <a:t>Meeting Overview</a:t>
            </a:r>
          </a:p>
          <a:p>
            <a:pPr marL="457200" lvl="0" indent="-355600" rtl="0">
              <a:spcBef>
                <a:spcPts val="0"/>
              </a:spcBef>
              <a:buSzPct val="100000"/>
              <a:buChar char="●"/>
            </a:pPr>
            <a:r>
              <a:rPr lang="en-US" sz="2000"/>
              <a:t>Materials List</a:t>
            </a:r>
          </a:p>
          <a:p>
            <a:pPr marL="457200" lvl="0" indent="-355600" rtl="0">
              <a:spcBef>
                <a:spcPts val="0"/>
              </a:spcBef>
              <a:buSzPct val="100000"/>
              <a:buChar char="●"/>
            </a:pPr>
            <a:r>
              <a:rPr lang="en-US" sz="2000"/>
              <a:t>Full Activity Plan</a:t>
            </a:r>
          </a:p>
          <a:p>
            <a:pPr marL="457200" lvl="0" indent="-355600">
              <a:spcBef>
                <a:spcPts val="0"/>
              </a:spcBef>
              <a:buSzPct val="100000"/>
              <a:buChar char="●"/>
            </a:pPr>
            <a:r>
              <a:rPr lang="en-US" sz="2000"/>
              <a:t>Meeting Aids</a:t>
            </a:r>
          </a:p>
        </p:txBody>
      </p:sp>
      <p:pic>
        <p:nvPicPr>
          <p:cNvPr id="304" name="Shape 304"/>
          <p:cNvPicPr preferRelativeResize="0"/>
          <p:nvPr/>
        </p:nvPicPr>
        <p:blipFill>
          <a:blip r:embed="rId4">
            <a:alphaModFix/>
          </a:blip>
          <a:stretch>
            <a:fillRect/>
          </a:stretch>
        </p:blipFill>
        <p:spPr>
          <a:xfrm>
            <a:off x="152400" y="1251600"/>
            <a:ext cx="3742283" cy="5454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rPr>
              <a:t>Presenters</a:t>
            </a:r>
          </a:p>
        </p:txBody>
      </p:sp>
      <p:pic>
        <p:nvPicPr>
          <p:cNvPr id="119" name="Shape 119"/>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120" name="Shape 120"/>
          <p:cNvSpPr txBox="1"/>
          <p:nvPr/>
        </p:nvSpPr>
        <p:spPr>
          <a:xfrm>
            <a:off x="1274549" y="1334489"/>
            <a:ext cx="8588100" cy="3240300"/>
          </a:xfrm>
          <a:prstGeom prst="rect">
            <a:avLst/>
          </a:prstGeom>
          <a:noFill/>
          <a:ln>
            <a:noFill/>
          </a:ln>
        </p:spPr>
        <p:txBody>
          <a:bodyPr lIns="91425" tIns="45700" rIns="91425" bIns="45700" anchor="t" anchorCtr="0">
            <a:noAutofit/>
          </a:bodyPr>
          <a:lstStyle/>
          <a:p>
            <a:pPr marL="257175" marR="0" lvl="0" indent="-257175" algn="l" rtl="0">
              <a:spcBef>
                <a:spcPts val="0"/>
              </a:spcBef>
              <a:buNone/>
            </a:pPr>
            <a:endParaRPr sz="2400"/>
          </a:p>
          <a:p>
            <a:pPr marR="0" lvl="0" algn="l" rtl="0">
              <a:spcBef>
                <a:spcPts val="0"/>
              </a:spcBef>
              <a:buNone/>
            </a:pPr>
            <a:r>
              <a:rPr lang="en-US" sz="2400" b="1">
                <a:solidFill>
                  <a:schemeClr val="dk1"/>
                </a:solidFill>
              </a:rPr>
              <a:t>Suzanne Harper</a:t>
            </a:r>
          </a:p>
          <a:p>
            <a:pPr marR="0" lvl="0" algn="l" rtl="0">
              <a:spcBef>
                <a:spcPts val="0"/>
              </a:spcBef>
              <a:buNone/>
            </a:pPr>
            <a:r>
              <a:rPr lang="en-US" sz="2400">
                <a:solidFill>
                  <a:schemeClr val="dk1"/>
                </a:solidFill>
              </a:rPr>
              <a:t>Senior Director, National STEM Strategy</a:t>
            </a:r>
          </a:p>
          <a:p>
            <a:pPr marR="0" lvl="0" algn="l" rtl="0">
              <a:spcBef>
                <a:spcPts val="0"/>
              </a:spcBef>
              <a:buNone/>
            </a:pPr>
            <a:r>
              <a:rPr lang="en-US" sz="2400">
                <a:solidFill>
                  <a:schemeClr val="dk1"/>
                </a:solidFill>
              </a:rPr>
              <a:t>Girl Scouts of the USA</a:t>
            </a:r>
          </a:p>
          <a:p>
            <a:pPr marR="0" lvl="0" algn="l" rtl="0">
              <a:spcBef>
                <a:spcPts val="0"/>
              </a:spcBef>
              <a:buNone/>
            </a:pPr>
            <a:endParaRPr sz="2400">
              <a:solidFill>
                <a:schemeClr val="dk1"/>
              </a:solidFill>
            </a:endParaRPr>
          </a:p>
          <a:p>
            <a:pPr marR="0" lvl="0" algn="l" rtl="0">
              <a:spcBef>
                <a:spcPts val="0"/>
              </a:spcBef>
              <a:buNone/>
            </a:pPr>
            <a:endParaRPr sz="2400">
              <a:solidFill>
                <a:schemeClr val="dk1"/>
              </a:solidFill>
            </a:endParaRPr>
          </a:p>
          <a:p>
            <a:pPr marR="0" lvl="0" algn="l" rtl="0">
              <a:spcBef>
                <a:spcPts val="0"/>
              </a:spcBef>
              <a:buNone/>
            </a:pPr>
            <a:r>
              <a:rPr lang="en-US" sz="2400" b="1">
                <a:solidFill>
                  <a:schemeClr val="dk1"/>
                </a:solidFill>
              </a:rPr>
              <a:t>Darlene Cavalier</a:t>
            </a:r>
          </a:p>
          <a:p>
            <a:pPr marR="0" lvl="0" algn="l" rtl="0">
              <a:spcBef>
                <a:spcPts val="0"/>
              </a:spcBef>
              <a:buNone/>
            </a:pPr>
            <a:r>
              <a:rPr lang="en-US" sz="2400">
                <a:solidFill>
                  <a:schemeClr val="dk1"/>
                </a:solidFill>
              </a:rPr>
              <a:t>Founder, SciStarter</a:t>
            </a:r>
          </a:p>
          <a:p>
            <a:pPr marR="0" lvl="0" algn="l" rtl="0">
              <a:spcBef>
                <a:spcPts val="0"/>
              </a:spcBef>
              <a:buNone/>
            </a:pPr>
            <a:endParaRPr sz="2400">
              <a:solidFill>
                <a:schemeClr val="dk1"/>
              </a:solidFill>
            </a:endParaRPr>
          </a:p>
          <a:p>
            <a:pPr marR="0" lvl="0" algn="l" rtl="0">
              <a:spcBef>
                <a:spcPts val="0"/>
              </a:spcBef>
              <a:buNone/>
            </a:pPr>
            <a:endParaRPr sz="2400">
              <a:solidFill>
                <a:schemeClr val="dk1"/>
              </a:solidFill>
            </a:endParaRPr>
          </a:p>
          <a:p>
            <a:pPr marR="0" lvl="0" algn="l" rtl="0">
              <a:spcBef>
                <a:spcPts val="0"/>
              </a:spcBef>
              <a:buNone/>
            </a:pPr>
            <a:r>
              <a:rPr lang="en-US" sz="2400" b="1">
                <a:solidFill>
                  <a:schemeClr val="dk1"/>
                </a:solidFill>
              </a:rPr>
              <a:t>Sharon Karasick</a:t>
            </a:r>
          </a:p>
          <a:p>
            <a:pPr marR="0" lvl="0" algn="l" rtl="0">
              <a:spcBef>
                <a:spcPts val="0"/>
              </a:spcBef>
              <a:buNone/>
            </a:pPr>
            <a:r>
              <a:rPr lang="en-US" sz="2400">
                <a:solidFill>
                  <a:schemeClr val="dk1"/>
                </a:solidFill>
              </a:rPr>
              <a:t>Project Director, SciStarter</a:t>
            </a:r>
          </a:p>
          <a:p>
            <a:pPr marR="0" lvl="0" algn="l" rtl="0">
              <a:spcBef>
                <a:spcPts val="0"/>
              </a:spcBef>
              <a:buNone/>
            </a:pPr>
            <a:r>
              <a:rPr lang="en-US" sz="2400">
                <a:solidFill>
                  <a:schemeClr val="dk1"/>
                </a:solidFill>
              </a:rPr>
              <a:t>Girl Scout Volunteer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p:nvPr/>
        </p:nvSpPr>
        <p:spPr>
          <a:xfrm>
            <a:off x="0" y="3008"/>
            <a:ext cx="9144000" cy="6855000"/>
          </a:xfrm>
          <a:prstGeom prst="rect">
            <a:avLst/>
          </a:prstGeom>
          <a:solidFill>
            <a:srgbClr val="00AE58"/>
          </a:solidFill>
          <a:ln>
            <a:noFill/>
          </a:ln>
        </p:spPr>
        <p:txBody>
          <a:bodyPr lIns="45700" tIns="45700" rIns="45700" bIns="45700" anchor="ctr" anchorCtr="0">
            <a:noAutofit/>
          </a:bodyPr>
          <a:lstStyle/>
          <a:p>
            <a:pPr marL="0" marR="0" lvl="0" indent="0" algn="ctr" rtl="0">
              <a:spcBef>
                <a:spcPts val="0"/>
              </a:spcBef>
              <a:buNone/>
            </a:pPr>
            <a:endParaRPr sz="1800" b="0" i="1" u="none" strike="noStrike" cap="none">
              <a:solidFill>
                <a:schemeClr val="dk1"/>
              </a:solidFill>
              <a:latin typeface="Calibri"/>
              <a:ea typeface="Calibri"/>
              <a:cs typeface="Calibri"/>
              <a:sym typeface="Calibri"/>
            </a:endParaRPr>
          </a:p>
        </p:txBody>
      </p:sp>
      <p:pic>
        <p:nvPicPr>
          <p:cNvPr id="310" name="Shape 310"/>
          <p:cNvPicPr preferRelativeResize="0"/>
          <p:nvPr/>
        </p:nvPicPr>
        <p:blipFill rotWithShape="1">
          <a:blip r:embed="rId3">
            <a:alphaModFix/>
          </a:blip>
          <a:srcRect/>
          <a:stretch/>
        </p:blipFill>
        <p:spPr>
          <a:xfrm>
            <a:off x="5083342" y="-535450"/>
            <a:ext cx="5143500" cy="5143500"/>
          </a:xfrm>
          <a:prstGeom prst="rect">
            <a:avLst/>
          </a:prstGeom>
          <a:noFill/>
          <a:ln>
            <a:noFill/>
          </a:ln>
        </p:spPr>
      </p:pic>
      <p:sp>
        <p:nvSpPr>
          <p:cNvPr id="311" name="Shape 311"/>
          <p:cNvSpPr txBox="1">
            <a:spLocks noGrp="1"/>
          </p:cNvSpPr>
          <p:nvPr>
            <p:ph type="title"/>
          </p:nvPr>
        </p:nvSpPr>
        <p:spPr>
          <a:xfrm>
            <a:off x="722312" y="4406901"/>
            <a:ext cx="7772400" cy="13620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a:t>GIRL SCOUTS &amp; SCISTARTER</a:t>
            </a:r>
          </a:p>
        </p:txBody>
      </p:sp>
      <p:sp>
        <p:nvSpPr>
          <p:cNvPr id="312" name="Shape 312"/>
          <p:cNvSpPr txBox="1">
            <a:spLocks noGrp="1"/>
          </p:cNvSpPr>
          <p:nvPr>
            <p:ph type="body" idx="1"/>
          </p:nvPr>
        </p:nvSpPr>
        <p:spPr>
          <a:xfrm>
            <a:off x="722312" y="2906713"/>
            <a:ext cx="7772400" cy="15003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Arial"/>
              <a:buNone/>
            </a:pPr>
            <a:r>
              <a:rPr lang="en-US" sz="2000" b="0" i="0" u="none" strike="noStrike" cap="none">
                <a:solidFill>
                  <a:schemeClr val="lt1"/>
                </a:solidFill>
                <a:latin typeface="Arial"/>
                <a:ea typeface="Arial"/>
                <a:cs typeface="Arial"/>
                <a:sym typeface="Arial"/>
              </a:rPr>
              <a:t>Think Like a Citizen Scientist</a:t>
            </a:r>
          </a:p>
        </p:txBody>
      </p:sp>
      <p:sp>
        <p:nvSpPr>
          <p:cNvPr id="313" name="Shape 313"/>
          <p:cNvSpPr txBox="1">
            <a:spLocks noGrp="1"/>
          </p:cNvSpPr>
          <p:nvPr>
            <p:ph type="sldNum" idx="12"/>
          </p:nvPr>
        </p:nvSpPr>
        <p:spPr>
          <a:xfrm>
            <a:off x="6553200" y="6356351"/>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20</a:t>
            </a:fld>
            <a:endParaRPr lang="en-US" sz="1200" b="0" i="0" u="none" strike="noStrike" cap="none">
              <a:solidFill>
                <a:srgbClr val="888888"/>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Shape 320"/>
          <p:cNvPicPr preferRelativeResize="0"/>
          <p:nvPr/>
        </p:nvPicPr>
        <p:blipFill rotWithShape="1">
          <a:blip r:embed="rId3">
            <a:alphaModFix/>
          </a:blip>
          <a:srcRect/>
          <a:stretch/>
        </p:blipFill>
        <p:spPr>
          <a:xfrm>
            <a:off x="7694989" y="-235097"/>
            <a:ext cx="1569467" cy="1569467"/>
          </a:xfrm>
          <a:prstGeom prst="rect">
            <a:avLst/>
          </a:prstGeom>
          <a:noFill/>
          <a:ln>
            <a:noFill/>
          </a:ln>
        </p:spPr>
      </p:pic>
      <p:sp>
        <p:nvSpPr>
          <p:cNvPr id="321" name="Shape 321"/>
          <p:cNvSpPr txBox="1"/>
          <p:nvPr/>
        </p:nvSpPr>
        <p:spPr>
          <a:xfrm>
            <a:off x="5698450" y="1159175"/>
            <a:ext cx="3300900" cy="2258400"/>
          </a:xfrm>
          <a:prstGeom prst="rect">
            <a:avLst/>
          </a:prstGeom>
          <a:noFill/>
          <a:ln>
            <a:noFill/>
          </a:ln>
        </p:spPr>
        <p:txBody>
          <a:bodyPr lIns="91425" tIns="91425" rIns="91425" bIns="91425" anchor="t" anchorCtr="0">
            <a:noAutofit/>
          </a:bodyPr>
          <a:lstStyle/>
          <a:p>
            <a:pPr lvl="0">
              <a:spcBef>
                <a:spcPts val="0"/>
              </a:spcBef>
              <a:buNone/>
            </a:pPr>
            <a:endParaRPr sz="2400"/>
          </a:p>
        </p:txBody>
      </p:sp>
      <p:pic>
        <p:nvPicPr>
          <p:cNvPr id="322" name="Shape 322" descr="girlscouts and scistarter journey image.jpg"/>
          <p:cNvPicPr preferRelativeResize="0"/>
          <p:nvPr/>
        </p:nvPicPr>
        <p:blipFill>
          <a:blip r:embed="rId4">
            <a:alphaModFix/>
          </a:blip>
          <a:stretch>
            <a:fillRect/>
          </a:stretch>
        </p:blipFill>
        <p:spPr>
          <a:xfrm>
            <a:off x="0" y="1118000"/>
            <a:ext cx="9143999" cy="44891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330" name="Shape 330"/>
          <p:cNvSpPr txBox="1"/>
          <p:nvPr/>
        </p:nvSpPr>
        <p:spPr>
          <a:xfrm>
            <a:off x="5698450" y="1159175"/>
            <a:ext cx="3300900" cy="2258400"/>
          </a:xfrm>
          <a:prstGeom prst="rect">
            <a:avLst/>
          </a:prstGeom>
          <a:noFill/>
          <a:ln>
            <a:noFill/>
          </a:ln>
        </p:spPr>
        <p:txBody>
          <a:bodyPr lIns="91425" tIns="91425" rIns="91425" bIns="91425" anchor="t" anchorCtr="0">
            <a:noAutofit/>
          </a:bodyPr>
          <a:lstStyle/>
          <a:p>
            <a:pPr lvl="0" rtl="0">
              <a:spcBef>
                <a:spcPts val="0"/>
              </a:spcBef>
              <a:buNone/>
            </a:pPr>
            <a:endParaRPr sz="2400"/>
          </a:p>
        </p:txBody>
      </p:sp>
      <p:sp>
        <p:nvSpPr>
          <p:cNvPr id="331" name="Shape 331"/>
          <p:cNvSpPr txBox="1"/>
          <p:nvPr/>
        </p:nvSpPr>
        <p:spPr>
          <a:xfrm>
            <a:off x="362849" y="2302350"/>
            <a:ext cx="8327700" cy="2258400"/>
          </a:xfrm>
          <a:prstGeom prst="rect">
            <a:avLst/>
          </a:prstGeom>
          <a:noFill/>
          <a:ln>
            <a:noFill/>
          </a:ln>
        </p:spPr>
        <p:txBody>
          <a:bodyPr lIns="91425" tIns="91425" rIns="91425" bIns="91425" anchor="t" anchorCtr="0">
            <a:noAutofit/>
          </a:bodyPr>
          <a:lstStyle/>
          <a:p>
            <a:pPr marL="457200" lvl="0" indent="-381000" rtl="0">
              <a:lnSpc>
                <a:spcPct val="156250"/>
              </a:lnSpc>
              <a:spcBef>
                <a:spcPts val="0"/>
              </a:spcBef>
              <a:spcAft>
                <a:spcPts val="1100"/>
              </a:spcAft>
              <a:buClr>
                <a:schemeClr val="dk1"/>
              </a:buClr>
              <a:buSzPct val="100000"/>
              <a:buChar char="●"/>
            </a:pPr>
            <a:r>
              <a:rPr lang="en-US" sz="2400">
                <a:solidFill>
                  <a:schemeClr val="dk1"/>
                </a:solidFill>
              </a:rPr>
              <a:t>SciStarter accounts are free.</a:t>
            </a:r>
          </a:p>
          <a:p>
            <a:pPr marL="457200" lvl="0" indent="-381000" rtl="0">
              <a:lnSpc>
                <a:spcPct val="156250"/>
              </a:lnSpc>
              <a:spcBef>
                <a:spcPts val="0"/>
              </a:spcBef>
              <a:spcAft>
                <a:spcPts val="1100"/>
              </a:spcAft>
              <a:buClr>
                <a:srgbClr val="333333"/>
              </a:buClr>
              <a:buSzPct val="100000"/>
              <a:buChar char="●"/>
            </a:pPr>
            <a:r>
              <a:rPr lang="en-US" sz="2400">
                <a:solidFill>
                  <a:schemeClr val="dk1"/>
                </a:solidFill>
              </a:rPr>
              <a:t>Troops’ accounts are private and safe. </a:t>
            </a:r>
          </a:p>
          <a:p>
            <a:pPr marL="457200" lvl="0" indent="-381000" rtl="0">
              <a:lnSpc>
                <a:spcPct val="115000"/>
              </a:lnSpc>
              <a:spcBef>
                <a:spcPts val="0"/>
              </a:spcBef>
              <a:spcAft>
                <a:spcPts val="1100"/>
              </a:spcAft>
              <a:buClr>
                <a:srgbClr val="333333"/>
              </a:buClr>
              <a:buSzPct val="100000"/>
              <a:buChar char="●"/>
            </a:pPr>
            <a:r>
              <a:rPr lang="en-US" sz="2400" u="sng">
                <a:solidFill>
                  <a:schemeClr val="hlink"/>
                </a:solidFill>
                <a:highlight>
                  <a:srgbClr val="FFFFFF"/>
                </a:highlight>
                <a:hlinkClick r:id="rId4"/>
              </a:rPr>
              <a:t>https://scistarter.com/girlscouts/volunteer/landing</a:t>
            </a:r>
            <a:r>
              <a:rPr lang="en-US" sz="2400">
                <a:solidFill>
                  <a:srgbClr val="333333"/>
                </a:solidFill>
                <a:highlight>
                  <a:srgbClr val="FFFFFF"/>
                </a:highlight>
              </a:rPr>
              <a:t>  </a:t>
            </a:r>
          </a:p>
          <a:p>
            <a:pPr marL="457200" lvl="0" indent="0" rtl="0">
              <a:lnSpc>
                <a:spcPct val="100000"/>
              </a:lnSpc>
              <a:spcBef>
                <a:spcPts val="0"/>
              </a:spcBef>
              <a:spcAft>
                <a:spcPts val="1100"/>
              </a:spcAft>
              <a:buNone/>
            </a:pPr>
            <a:r>
              <a:rPr lang="en-US" sz="2000">
                <a:highlight>
                  <a:srgbClr val="FFFFFF"/>
                </a:highlight>
              </a:rPr>
              <a:t>NOTE: This link is for Troop Leaders ONLY! (You’ll receive a special link to invite girls and/or you can manually add names)</a:t>
            </a:r>
          </a:p>
          <a:p>
            <a:pPr lvl="0" rtl="0">
              <a:lnSpc>
                <a:spcPct val="156250"/>
              </a:lnSpc>
              <a:spcBef>
                <a:spcPts val="0"/>
              </a:spcBef>
              <a:spcAft>
                <a:spcPts val="1100"/>
              </a:spcAft>
              <a:buNone/>
            </a:pPr>
            <a:endParaRPr sz="2400">
              <a:solidFill>
                <a:srgbClr val="333333"/>
              </a:solidFill>
              <a:highlight>
                <a:srgbClr val="FFFFFF"/>
              </a:highlight>
            </a:endParaRPr>
          </a:p>
        </p:txBody>
      </p:sp>
      <p:sp>
        <p:nvSpPr>
          <p:cNvPr id="332" name="Shape 332"/>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rtl="0">
              <a:spcBef>
                <a:spcPts val="0"/>
              </a:spcBef>
              <a:buSzPct val="25000"/>
              <a:buNone/>
            </a:pPr>
            <a:r>
              <a:rPr lang="en-US" sz="2700" b="1">
                <a:solidFill>
                  <a:srgbClr val="FFFFFF"/>
                </a:solidFill>
              </a:rPr>
              <a:t>    STEP 1: Sign up for your SciStarter account</a:t>
            </a:r>
          </a:p>
        </p:txBody>
      </p:sp>
      <p:pic>
        <p:nvPicPr>
          <p:cNvPr id="333" name="Shape 333"/>
          <p:cNvPicPr preferRelativeResize="0"/>
          <p:nvPr/>
        </p:nvPicPr>
        <p:blipFill rotWithShape="1">
          <a:blip r:embed="rId3">
            <a:alphaModFix/>
          </a:blip>
          <a:srcRect/>
          <a:stretch/>
        </p:blipFill>
        <p:spPr>
          <a:xfrm>
            <a:off x="7694989" y="-235097"/>
            <a:ext cx="1569600" cy="1569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Shape 340"/>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341" name="Shape 341"/>
          <p:cNvSpPr txBox="1"/>
          <p:nvPr/>
        </p:nvSpPr>
        <p:spPr>
          <a:xfrm>
            <a:off x="5698450" y="1159175"/>
            <a:ext cx="3300900" cy="2258400"/>
          </a:xfrm>
          <a:prstGeom prst="rect">
            <a:avLst/>
          </a:prstGeom>
          <a:noFill/>
          <a:ln>
            <a:noFill/>
          </a:ln>
        </p:spPr>
        <p:txBody>
          <a:bodyPr lIns="91425" tIns="91425" rIns="91425" bIns="91425" anchor="t" anchorCtr="0">
            <a:noAutofit/>
          </a:bodyPr>
          <a:lstStyle/>
          <a:p>
            <a:pPr lvl="0" rtl="0">
              <a:spcBef>
                <a:spcPts val="0"/>
              </a:spcBef>
              <a:buNone/>
            </a:pPr>
            <a:endParaRPr sz="2400"/>
          </a:p>
        </p:txBody>
      </p:sp>
      <p:sp>
        <p:nvSpPr>
          <p:cNvPr id="342" name="Shape 342"/>
          <p:cNvSpPr txBox="1"/>
          <p:nvPr/>
        </p:nvSpPr>
        <p:spPr>
          <a:xfrm>
            <a:off x="239725" y="1701650"/>
            <a:ext cx="3806100" cy="3977100"/>
          </a:xfrm>
          <a:prstGeom prst="rect">
            <a:avLst/>
          </a:prstGeom>
          <a:solidFill>
            <a:srgbClr val="B6D7A8"/>
          </a:solidFill>
          <a:ln w="28575" cap="flat" cmpd="sng">
            <a:solidFill>
              <a:srgbClr val="058F39"/>
            </a:solidFill>
            <a:prstDash val="solid"/>
            <a:round/>
            <a:headEnd type="none" w="med" len="med"/>
            <a:tailEnd type="none" w="med" len="med"/>
          </a:ln>
        </p:spPr>
        <p:txBody>
          <a:bodyPr lIns="91425" tIns="91425" rIns="91425" bIns="91425" anchor="t" anchorCtr="0">
            <a:noAutofit/>
          </a:bodyPr>
          <a:lstStyle/>
          <a:p>
            <a:pPr lvl="0" algn="ctr" rtl="0">
              <a:lnSpc>
                <a:spcPct val="100000"/>
              </a:lnSpc>
              <a:spcBef>
                <a:spcPts val="0"/>
              </a:spcBef>
              <a:spcAft>
                <a:spcPts val="1100"/>
              </a:spcAft>
              <a:buNone/>
            </a:pPr>
            <a:endParaRPr sz="2400" b="1">
              <a:solidFill>
                <a:srgbClr val="333333"/>
              </a:solidFill>
              <a:highlight>
                <a:srgbClr val="B6D7A8"/>
              </a:highlight>
            </a:endParaRPr>
          </a:p>
          <a:p>
            <a:pPr lvl="0" algn="ctr" rtl="0">
              <a:lnSpc>
                <a:spcPct val="100000"/>
              </a:lnSpc>
              <a:spcBef>
                <a:spcPts val="0"/>
              </a:spcBef>
              <a:spcAft>
                <a:spcPts val="1100"/>
              </a:spcAft>
              <a:buSzPct val="45833"/>
              <a:buNone/>
            </a:pPr>
            <a:r>
              <a:rPr lang="en-US" sz="2400" b="1">
                <a:solidFill>
                  <a:srgbClr val="333333"/>
                </a:solidFill>
                <a:highlight>
                  <a:srgbClr val="B6D7A8"/>
                </a:highlight>
              </a:rPr>
              <a:t>Prepare girls for their citizen science project!</a:t>
            </a:r>
          </a:p>
          <a:p>
            <a:pPr lvl="0" algn="ctr" rtl="0">
              <a:lnSpc>
                <a:spcPct val="100000"/>
              </a:lnSpc>
              <a:spcBef>
                <a:spcPts val="0"/>
              </a:spcBef>
              <a:spcAft>
                <a:spcPts val="1100"/>
              </a:spcAft>
              <a:buNone/>
            </a:pPr>
            <a:endParaRPr sz="2000" b="1">
              <a:solidFill>
                <a:srgbClr val="333333"/>
              </a:solidFill>
              <a:highlight>
                <a:srgbClr val="B6D7A8"/>
              </a:highlight>
            </a:endParaRPr>
          </a:p>
          <a:p>
            <a:pPr lvl="0" rtl="0">
              <a:lnSpc>
                <a:spcPct val="100000"/>
              </a:lnSpc>
              <a:spcBef>
                <a:spcPts val="0"/>
              </a:spcBef>
              <a:spcAft>
                <a:spcPts val="1100"/>
              </a:spcAft>
              <a:buNone/>
            </a:pPr>
            <a:r>
              <a:rPr lang="en-US" sz="2000">
                <a:solidFill>
                  <a:srgbClr val="333333"/>
                </a:solidFill>
                <a:highlight>
                  <a:srgbClr val="B6D7A8"/>
                </a:highlight>
              </a:rPr>
              <a:t>In meetings 1 and 2, girls will do hands-on activities to learn how to </a:t>
            </a:r>
            <a:r>
              <a:rPr lang="en-US" sz="2000" b="1">
                <a:solidFill>
                  <a:srgbClr val="333333"/>
                </a:solidFill>
                <a:highlight>
                  <a:srgbClr val="B6D7A8"/>
                </a:highlight>
              </a:rPr>
              <a:t>make observations</a:t>
            </a:r>
            <a:r>
              <a:rPr lang="en-US" sz="2000">
                <a:solidFill>
                  <a:srgbClr val="333333"/>
                </a:solidFill>
                <a:highlight>
                  <a:srgbClr val="B6D7A8"/>
                </a:highlight>
              </a:rPr>
              <a:t> and </a:t>
            </a:r>
            <a:r>
              <a:rPr lang="en-US" sz="2000" b="1">
                <a:solidFill>
                  <a:srgbClr val="333333"/>
                </a:solidFill>
                <a:highlight>
                  <a:srgbClr val="B6D7A8"/>
                </a:highlight>
              </a:rPr>
              <a:t>collect and analyze data</a:t>
            </a:r>
            <a:r>
              <a:rPr lang="en-US" sz="2000">
                <a:solidFill>
                  <a:srgbClr val="333333"/>
                </a:solidFill>
                <a:highlight>
                  <a:srgbClr val="B6D7A8"/>
                </a:highlight>
              </a:rPr>
              <a:t>. </a:t>
            </a:r>
          </a:p>
          <a:p>
            <a:pPr lvl="0" rtl="0">
              <a:lnSpc>
                <a:spcPct val="100000"/>
              </a:lnSpc>
              <a:spcBef>
                <a:spcPts val="0"/>
              </a:spcBef>
              <a:spcAft>
                <a:spcPts val="1100"/>
              </a:spcAft>
              <a:buNone/>
            </a:pPr>
            <a:endParaRPr sz="2000">
              <a:solidFill>
                <a:srgbClr val="333333"/>
              </a:solidFill>
              <a:highlight>
                <a:srgbClr val="B6D7A8"/>
              </a:highlight>
            </a:endParaRPr>
          </a:p>
          <a:p>
            <a:pPr lvl="0" rtl="0">
              <a:lnSpc>
                <a:spcPct val="100000"/>
              </a:lnSpc>
              <a:spcBef>
                <a:spcPts val="0"/>
              </a:spcBef>
              <a:spcAft>
                <a:spcPts val="1100"/>
              </a:spcAft>
              <a:buNone/>
            </a:pPr>
            <a:endParaRPr sz="2000">
              <a:solidFill>
                <a:srgbClr val="333333"/>
              </a:solidFill>
              <a:highlight>
                <a:srgbClr val="B6D7A8"/>
              </a:highlight>
            </a:endParaRPr>
          </a:p>
          <a:p>
            <a:pPr lvl="0" rtl="0">
              <a:lnSpc>
                <a:spcPct val="100000"/>
              </a:lnSpc>
              <a:spcBef>
                <a:spcPts val="0"/>
              </a:spcBef>
              <a:spcAft>
                <a:spcPts val="1100"/>
              </a:spcAft>
              <a:buNone/>
            </a:pPr>
            <a:endParaRPr sz="2000">
              <a:solidFill>
                <a:srgbClr val="333333"/>
              </a:solidFill>
              <a:highlight>
                <a:srgbClr val="B6D7A8"/>
              </a:highlight>
            </a:endParaRPr>
          </a:p>
        </p:txBody>
      </p:sp>
      <p:sp>
        <p:nvSpPr>
          <p:cNvPr id="343" name="Shape 343"/>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rPr>
              <a:t>STEP 2: Complete meetings 1 &amp; 2</a:t>
            </a:r>
          </a:p>
        </p:txBody>
      </p:sp>
      <p:pic>
        <p:nvPicPr>
          <p:cNvPr id="344" name="Shape 344"/>
          <p:cNvPicPr preferRelativeResize="0"/>
          <p:nvPr/>
        </p:nvPicPr>
        <p:blipFill rotWithShape="1">
          <a:blip r:embed="rId3">
            <a:alphaModFix/>
          </a:blip>
          <a:srcRect/>
          <a:stretch/>
        </p:blipFill>
        <p:spPr>
          <a:xfrm>
            <a:off x="7694989" y="-235097"/>
            <a:ext cx="1569600" cy="1569600"/>
          </a:xfrm>
          <a:prstGeom prst="rect">
            <a:avLst/>
          </a:prstGeom>
          <a:noFill/>
          <a:ln>
            <a:noFill/>
          </a:ln>
        </p:spPr>
      </p:pic>
      <p:pic>
        <p:nvPicPr>
          <p:cNvPr id="345" name="Shape 345" descr="meeting 1.png"/>
          <p:cNvPicPr preferRelativeResize="0"/>
          <p:nvPr/>
        </p:nvPicPr>
        <p:blipFill rotWithShape="1">
          <a:blip r:embed="rId4">
            <a:alphaModFix/>
          </a:blip>
          <a:srcRect l="15244" r="15837"/>
          <a:stretch/>
        </p:blipFill>
        <p:spPr>
          <a:xfrm>
            <a:off x="4425037" y="1434912"/>
            <a:ext cx="4481300" cy="2401674"/>
          </a:xfrm>
          <a:prstGeom prst="rect">
            <a:avLst/>
          </a:prstGeom>
          <a:noFill/>
          <a:ln>
            <a:noFill/>
          </a:ln>
        </p:spPr>
      </p:pic>
      <p:pic>
        <p:nvPicPr>
          <p:cNvPr id="346" name="Shape 346" descr="meeting 2.png"/>
          <p:cNvPicPr preferRelativeResize="0"/>
          <p:nvPr/>
        </p:nvPicPr>
        <p:blipFill rotWithShape="1">
          <a:blip r:embed="rId5">
            <a:alphaModFix/>
          </a:blip>
          <a:srcRect l="10408" r="10495" b="16261"/>
          <a:stretch/>
        </p:blipFill>
        <p:spPr>
          <a:xfrm>
            <a:off x="4172837" y="3625925"/>
            <a:ext cx="4985675" cy="2622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p:nvPr/>
        </p:nvSpPr>
        <p:spPr>
          <a:xfrm>
            <a:off x="0" y="0"/>
            <a:ext cx="9144000" cy="1099271"/>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a:solidFill>
                <a:srgbClr val="FFFFFF"/>
              </a:solidFill>
              <a:latin typeface="Arial"/>
              <a:ea typeface="Arial"/>
              <a:cs typeface="Arial"/>
              <a:sym typeface="Arial"/>
            </a:endParaRPr>
          </a:p>
        </p:txBody>
      </p:sp>
      <p:sp>
        <p:nvSpPr>
          <p:cNvPr id="354" name="Shape 354"/>
          <p:cNvSpPr txBox="1"/>
          <p:nvPr/>
        </p:nvSpPr>
        <p:spPr>
          <a:xfrm>
            <a:off x="387457" y="288026"/>
            <a:ext cx="8369085" cy="523219"/>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2800" b="1">
                <a:solidFill>
                  <a:schemeClr val="lt1"/>
                </a:solidFill>
              </a:rPr>
              <a:t>STEP 3: Have girls choose their project</a:t>
            </a:r>
          </a:p>
        </p:txBody>
      </p:sp>
      <p:pic>
        <p:nvPicPr>
          <p:cNvPr id="355" name="Shape 355"/>
          <p:cNvPicPr preferRelativeResize="0"/>
          <p:nvPr/>
        </p:nvPicPr>
        <p:blipFill rotWithShape="1">
          <a:blip r:embed="rId3">
            <a:alphaModFix/>
          </a:blip>
          <a:srcRect/>
          <a:stretch/>
        </p:blipFill>
        <p:spPr>
          <a:xfrm>
            <a:off x="7694989" y="-235097"/>
            <a:ext cx="1569467" cy="1569467"/>
          </a:xfrm>
          <a:prstGeom prst="rect">
            <a:avLst/>
          </a:prstGeom>
          <a:noFill/>
          <a:ln>
            <a:noFill/>
          </a:ln>
        </p:spPr>
      </p:pic>
      <p:pic>
        <p:nvPicPr>
          <p:cNvPr id="356" name="Shape 356" descr="select project.png"/>
          <p:cNvPicPr preferRelativeResize="0"/>
          <p:nvPr/>
        </p:nvPicPr>
        <p:blipFill>
          <a:blip r:embed="rId4">
            <a:alphaModFix/>
          </a:blip>
          <a:stretch>
            <a:fillRect/>
          </a:stretch>
        </p:blipFill>
        <p:spPr>
          <a:xfrm>
            <a:off x="-876587" y="1019548"/>
            <a:ext cx="10897185" cy="5838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Shape 363"/>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364" name="Shape 364"/>
          <p:cNvSpPr txBox="1"/>
          <p:nvPr/>
        </p:nvSpPr>
        <p:spPr>
          <a:xfrm>
            <a:off x="5698450" y="1159175"/>
            <a:ext cx="3300900" cy="2258400"/>
          </a:xfrm>
          <a:prstGeom prst="rect">
            <a:avLst/>
          </a:prstGeom>
          <a:noFill/>
          <a:ln>
            <a:noFill/>
          </a:ln>
        </p:spPr>
        <p:txBody>
          <a:bodyPr lIns="91425" tIns="91425" rIns="91425" bIns="91425" anchor="t" anchorCtr="0">
            <a:noAutofit/>
          </a:bodyPr>
          <a:lstStyle/>
          <a:p>
            <a:pPr lvl="0" rtl="0">
              <a:spcBef>
                <a:spcPts val="0"/>
              </a:spcBef>
              <a:buNone/>
            </a:pPr>
            <a:endParaRPr sz="2400"/>
          </a:p>
        </p:txBody>
      </p:sp>
      <p:sp>
        <p:nvSpPr>
          <p:cNvPr id="365" name="Shape 365"/>
          <p:cNvSpPr txBox="1"/>
          <p:nvPr/>
        </p:nvSpPr>
        <p:spPr>
          <a:xfrm>
            <a:off x="424550" y="5325925"/>
            <a:ext cx="8811900" cy="2258400"/>
          </a:xfrm>
          <a:prstGeom prst="rect">
            <a:avLst/>
          </a:prstGeom>
          <a:noFill/>
          <a:ln>
            <a:noFill/>
          </a:ln>
        </p:spPr>
        <p:txBody>
          <a:bodyPr lIns="91425" tIns="91425" rIns="91425" bIns="91425" anchor="t" anchorCtr="0">
            <a:noAutofit/>
          </a:bodyPr>
          <a:lstStyle/>
          <a:p>
            <a:pPr lvl="0" rtl="0">
              <a:lnSpc>
                <a:spcPct val="100000"/>
              </a:lnSpc>
              <a:spcBef>
                <a:spcPts val="0"/>
              </a:spcBef>
              <a:spcAft>
                <a:spcPts val="1100"/>
              </a:spcAft>
              <a:buNone/>
            </a:pPr>
            <a:r>
              <a:rPr lang="en-US" sz="2000"/>
              <a:t>SciStarter includes </a:t>
            </a:r>
            <a:r>
              <a:rPr lang="en-US" sz="2000" b="1"/>
              <a:t>short videos </a:t>
            </a:r>
            <a:r>
              <a:rPr lang="en-US" sz="2000"/>
              <a:t>of scientists describing their projects. </a:t>
            </a:r>
          </a:p>
          <a:p>
            <a:pPr lvl="0" rtl="0">
              <a:lnSpc>
                <a:spcPct val="100000"/>
              </a:lnSpc>
              <a:spcBef>
                <a:spcPts val="0"/>
              </a:spcBef>
              <a:spcAft>
                <a:spcPts val="1100"/>
              </a:spcAft>
              <a:buNone/>
            </a:pPr>
            <a:r>
              <a:rPr lang="en-US" sz="2000"/>
              <a:t>Show them in your troop meeting or ask girls to watch them at home. Let girls lead by choosing the project they want to do.  </a:t>
            </a:r>
          </a:p>
        </p:txBody>
      </p:sp>
      <p:sp>
        <p:nvSpPr>
          <p:cNvPr id="366" name="Shape 366"/>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i="0" u="none" strike="noStrike" cap="none">
              <a:solidFill>
                <a:schemeClr val="dk1"/>
              </a:solidFill>
              <a:latin typeface="Arial"/>
              <a:ea typeface="Arial"/>
              <a:cs typeface="Arial"/>
              <a:sym typeface="Arial"/>
            </a:endParaRPr>
          </a:p>
        </p:txBody>
      </p:sp>
      <p:pic>
        <p:nvPicPr>
          <p:cNvPr id="367" name="Shape 367"/>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369" name="Shape 369"/>
          <p:cNvSpPr txBox="1"/>
          <p:nvPr/>
        </p:nvSpPr>
        <p:spPr>
          <a:xfrm>
            <a:off x="387457" y="288026"/>
            <a:ext cx="8369100" cy="52320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2800" b="1">
                <a:solidFill>
                  <a:schemeClr val="lt1"/>
                </a:solidFill>
              </a:rPr>
              <a:t>STEP 3: Have girls choose their project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479" y="1315283"/>
            <a:ext cx="7060367" cy="393877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a:solidFill>
                <a:srgbClr val="FFFFFF"/>
              </a:solidFill>
              <a:latin typeface="Arial"/>
              <a:ea typeface="Arial"/>
              <a:cs typeface="Arial"/>
              <a:sym typeface="Arial"/>
            </a:endParaRPr>
          </a:p>
        </p:txBody>
      </p:sp>
      <p:sp>
        <p:nvSpPr>
          <p:cNvPr id="377" name="Shape 377"/>
          <p:cNvSpPr txBox="1"/>
          <p:nvPr/>
        </p:nvSpPr>
        <p:spPr>
          <a:xfrm>
            <a:off x="387457" y="288026"/>
            <a:ext cx="83691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lt1"/>
                </a:solidFill>
              </a:rPr>
              <a:t>STEP 4: Invite your troop</a:t>
            </a:r>
          </a:p>
        </p:txBody>
      </p:sp>
      <p:pic>
        <p:nvPicPr>
          <p:cNvPr id="378" name="Shape 378"/>
          <p:cNvPicPr preferRelativeResize="0"/>
          <p:nvPr/>
        </p:nvPicPr>
        <p:blipFill rotWithShape="1">
          <a:blip r:embed="rId3">
            <a:alphaModFix/>
          </a:blip>
          <a:srcRect/>
          <a:stretch/>
        </p:blipFill>
        <p:spPr>
          <a:xfrm>
            <a:off x="7694989" y="-235097"/>
            <a:ext cx="1569600" cy="1569600"/>
          </a:xfrm>
          <a:prstGeom prst="rect">
            <a:avLst/>
          </a:prstGeom>
          <a:noFill/>
          <a:ln>
            <a:noFill/>
          </a:ln>
        </p:spPr>
      </p:pic>
      <p:pic>
        <p:nvPicPr>
          <p:cNvPr id="379" name="Shape 379" descr="troop details.png"/>
          <p:cNvPicPr preferRelativeResize="0"/>
          <p:nvPr/>
        </p:nvPicPr>
        <p:blipFill>
          <a:blip r:embed="rId4">
            <a:alphaModFix/>
          </a:blip>
          <a:stretch>
            <a:fillRect/>
          </a:stretch>
        </p:blipFill>
        <p:spPr>
          <a:xfrm>
            <a:off x="76200" y="1168928"/>
            <a:ext cx="8991600" cy="47597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a:solidFill>
                <a:srgbClr val="FFFFFF"/>
              </a:solidFill>
              <a:latin typeface="Arial"/>
              <a:ea typeface="Arial"/>
              <a:cs typeface="Arial"/>
              <a:sym typeface="Arial"/>
            </a:endParaRPr>
          </a:p>
        </p:txBody>
      </p:sp>
      <p:sp>
        <p:nvSpPr>
          <p:cNvPr id="387" name="Shape 387"/>
          <p:cNvSpPr txBox="1"/>
          <p:nvPr/>
        </p:nvSpPr>
        <p:spPr>
          <a:xfrm>
            <a:off x="644550" y="5794750"/>
            <a:ext cx="7854900" cy="708300"/>
          </a:xfrm>
          <a:prstGeom prst="rect">
            <a:avLst/>
          </a:prstGeom>
          <a:noFill/>
          <a:ln>
            <a:noFill/>
          </a:ln>
        </p:spPr>
        <p:txBody>
          <a:bodyPr lIns="91425" tIns="45700" rIns="91425" bIns="45700" anchor="t" anchorCtr="0">
            <a:noAutofit/>
          </a:bodyPr>
          <a:lstStyle/>
          <a:p>
            <a:pPr lvl="0" rtl="0">
              <a:spcBef>
                <a:spcPts val="0"/>
              </a:spcBef>
              <a:buSzPct val="45833"/>
              <a:buNone/>
            </a:pPr>
            <a:r>
              <a:rPr lang="en-US" sz="2400"/>
              <a:t>In one click, confirm the project and generate automated email to invite your troop to sign up.</a:t>
            </a:r>
          </a:p>
        </p:txBody>
      </p:sp>
      <p:pic>
        <p:nvPicPr>
          <p:cNvPr id="388" name="Shape 388"/>
          <p:cNvPicPr preferRelativeResize="0"/>
          <p:nvPr/>
        </p:nvPicPr>
        <p:blipFill rotWithShape="1">
          <a:blip r:embed="rId3">
            <a:alphaModFix/>
          </a:blip>
          <a:srcRect/>
          <a:stretch/>
        </p:blipFill>
        <p:spPr>
          <a:xfrm>
            <a:off x="7694989" y="-235097"/>
            <a:ext cx="1569600" cy="1569600"/>
          </a:xfrm>
          <a:prstGeom prst="rect">
            <a:avLst/>
          </a:prstGeom>
          <a:noFill/>
          <a:ln>
            <a:noFill/>
          </a:ln>
        </p:spPr>
      </p:pic>
      <p:pic>
        <p:nvPicPr>
          <p:cNvPr id="389" name="Shape 389" descr="confirm troop settings.png"/>
          <p:cNvPicPr preferRelativeResize="0"/>
          <p:nvPr/>
        </p:nvPicPr>
        <p:blipFill>
          <a:blip r:embed="rId4">
            <a:alphaModFix/>
          </a:blip>
          <a:stretch>
            <a:fillRect/>
          </a:stretch>
        </p:blipFill>
        <p:spPr>
          <a:xfrm>
            <a:off x="685800" y="1127798"/>
            <a:ext cx="7854899" cy="4583707"/>
          </a:xfrm>
          <a:prstGeom prst="rect">
            <a:avLst/>
          </a:prstGeom>
          <a:noFill/>
          <a:ln>
            <a:noFill/>
          </a:ln>
        </p:spPr>
      </p:pic>
      <p:sp>
        <p:nvSpPr>
          <p:cNvPr id="390" name="Shape 390"/>
          <p:cNvSpPr txBox="1"/>
          <p:nvPr/>
        </p:nvSpPr>
        <p:spPr>
          <a:xfrm>
            <a:off x="387457" y="288026"/>
            <a:ext cx="83691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lt1"/>
                </a:solidFill>
              </a:rPr>
              <a:t>STEP 4: Invite your troop</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Shape 397"/>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398" name="Shape 398"/>
          <p:cNvSpPr txBox="1"/>
          <p:nvPr/>
        </p:nvSpPr>
        <p:spPr>
          <a:xfrm>
            <a:off x="5698450" y="1159175"/>
            <a:ext cx="3300900" cy="2258400"/>
          </a:xfrm>
          <a:prstGeom prst="rect">
            <a:avLst/>
          </a:prstGeom>
          <a:noFill/>
          <a:ln>
            <a:noFill/>
          </a:ln>
        </p:spPr>
        <p:txBody>
          <a:bodyPr lIns="91425" tIns="91425" rIns="91425" bIns="91425" anchor="t" anchorCtr="0">
            <a:noAutofit/>
          </a:bodyPr>
          <a:lstStyle/>
          <a:p>
            <a:pPr lvl="0" rtl="0">
              <a:spcBef>
                <a:spcPts val="0"/>
              </a:spcBef>
              <a:buNone/>
            </a:pPr>
            <a:endParaRPr sz="2400"/>
          </a:p>
        </p:txBody>
      </p:sp>
      <p:pic>
        <p:nvPicPr>
          <p:cNvPr id="399" name="Shape 399" descr="congrats you have started your journey.png"/>
          <p:cNvPicPr preferRelativeResize="0"/>
          <p:nvPr/>
        </p:nvPicPr>
        <p:blipFill>
          <a:blip r:embed="rId4">
            <a:alphaModFix/>
          </a:blip>
          <a:stretch>
            <a:fillRect/>
          </a:stretch>
        </p:blipFill>
        <p:spPr>
          <a:xfrm>
            <a:off x="0" y="1244674"/>
            <a:ext cx="9143999" cy="4571999"/>
          </a:xfrm>
          <a:prstGeom prst="rect">
            <a:avLst/>
          </a:prstGeom>
          <a:noFill/>
          <a:ln>
            <a:noFill/>
          </a:ln>
        </p:spPr>
      </p:pic>
      <p:sp>
        <p:nvSpPr>
          <p:cNvPr id="400" name="Shape 400"/>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a:solidFill>
                <a:srgbClr val="FFFFFF"/>
              </a:solidFill>
              <a:latin typeface="Arial"/>
              <a:ea typeface="Arial"/>
              <a:cs typeface="Arial"/>
              <a:sym typeface="Arial"/>
            </a:endParaRPr>
          </a:p>
        </p:txBody>
      </p:sp>
      <p:pic>
        <p:nvPicPr>
          <p:cNvPr id="401" name="Shape 401"/>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402" name="Shape 402"/>
          <p:cNvSpPr txBox="1"/>
          <p:nvPr/>
        </p:nvSpPr>
        <p:spPr>
          <a:xfrm>
            <a:off x="387457" y="288026"/>
            <a:ext cx="83691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lt1"/>
                </a:solidFill>
              </a:rPr>
              <a:t>STEP 4: Invite your troop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a:solidFill>
                <a:srgbClr val="FFFFFF"/>
              </a:solidFill>
              <a:latin typeface="Arial"/>
              <a:ea typeface="Arial"/>
              <a:cs typeface="Arial"/>
              <a:sym typeface="Arial"/>
            </a:endParaRPr>
          </a:p>
        </p:txBody>
      </p:sp>
      <p:pic>
        <p:nvPicPr>
          <p:cNvPr id="410" name="Shape 410"/>
          <p:cNvPicPr preferRelativeResize="0"/>
          <p:nvPr/>
        </p:nvPicPr>
        <p:blipFill rotWithShape="1">
          <a:blip r:embed="rId3">
            <a:alphaModFix/>
          </a:blip>
          <a:srcRect/>
          <a:stretch/>
        </p:blipFill>
        <p:spPr>
          <a:xfrm>
            <a:off x="7694989" y="-235097"/>
            <a:ext cx="1569600" cy="1569600"/>
          </a:xfrm>
          <a:prstGeom prst="rect">
            <a:avLst/>
          </a:prstGeom>
          <a:noFill/>
          <a:ln>
            <a:noFill/>
          </a:ln>
        </p:spPr>
      </p:pic>
      <p:pic>
        <p:nvPicPr>
          <p:cNvPr id="411" name="Shape 411"/>
          <p:cNvPicPr preferRelativeResize="0"/>
          <p:nvPr/>
        </p:nvPicPr>
        <p:blipFill>
          <a:blip r:embed="rId4">
            <a:alphaModFix/>
          </a:blip>
          <a:stretch>
            <a:fillRect/>
          </a:stretch>
        </p:blipFill>
        <p:spPr>
          <a:xfrm>
            <a:off x="304800" y="1099199"/>
            <a:ext cx="8635999" cy="5343675"/>
          </a:xfrm>
          <a:prstGeom prst="rect">
            <a:avLst/>
          </a:prstGeom>
          <a:noFill/>
          <a:ln>
            <a:noFill/>
          </a:ln>
        </p:spPr>
      </p:pic>
      <p:sp>
        <p:nvSpPr>
          <p:cNvPr id="412" name="Shape 412"/>
          <p:cNvSpPr txBox="1"/>
          <p:nvPr/>
        </p:nvSpPr>
        <p:spPr>
          <a:xfrm>
            <a:off x="387457" y="288026"/>
            <a:ext cx="83691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lt1"/>
                </a:solidFill>
              </a:rPr>
              <a:t>STEP 4: Invite your troop</a:t>
            </a:r>
          </a:p>
        </p:txBody>
      </p:sp>
      <p:sp>
        <p:nvSpPr>
          <p:cNvPr id="413" name="Shape 413"/>
          <p:cNvSpPr txBox="1"/>
          <p:nvPr/>
        </p:nvSpPr>
        <p:spPr>
          <a:xfrm>
            <a:off x="6752700" y="6442875"/>
            <a:ext cx="3229500" cy="344700"/>
          </a:xfrm>
          <a:prstGeom prst="rect">
            <a:avLst/>
          </a:prstGeom>
          <a:noFill/>
          <a:ln>
            <a:noFill/>
          </a:ln>
        </p:spPr>
        <p:txBody>
          <a:bodyPr lIns="91425" tIns="91425" rIns="91425" bIns="91425" anchor="t" anchorCtr="0">
            <a:noAutofit/>
          </a:bodyPr>
          <a:lstStyle/>
          <a:p>
            <a:pPr lvl="0">
              <a:spcBef>
                <a:spcPts val="0"/>
              </a:spcBef>
              <a:buNone/>
            </a:pPr>
            <a:r>
              <a:rPr lang="en-US" b="1"/>
              <a:t>Girl Scout Sign Up Page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rPr>
              <a:t>AGENDA</a:t>
            </a:r>
          </a:p>
        </p:txBody>
      </p:sp>
      <p:pic>
        <p:nvPicPr>
          <p:cNvPr id="128" name="Shape 128"/>
          <p:cNvPicPr preferRelativeResize="0"/>
          <p:nvPr/>
        </p:nvPicPr>
        <p:blipFill rotWithShape="1">
          <a:blip r:embed="rId3">
            <a:alphaModFix/>
          </a:blip>
          <a:srcRect/>
          <a:stretch/>
        </p:blipFill>
        <p:spPr>
          <a:xfrm>
            <a:off x="7694989" y="-235097"/>
            <a:ext cx="1569467" cy="1569467"/>
          </a:xfrm>
          <a:prstGeom prst="rect">
            <a:avLst/>
          </a:prstGeom>
          <a:noFill/>
          <a:ln>
            <a:noFill/>
          </a:ln>
        </p:spPr>
      </p:pic>
      <p:sp>
        <p:nvSpPr>
          <p:cNvPr id="129" name="Shape 129"/>
          <p:cNvSpPr txBox="1"/>
          <p:nvPr/>
        </p:nvSpPr>
        <p:spPr>
          <a:xfrm>
            <a:off x="344550" y="1745325"/>
            <a:ext cx="8454900" cy="4309200"/>
          </a:xfrm>
          <a:prstGeom prst="rect">
            <a:avLst/>
          </a:prstGeom>
          <a:noFill/>
          <a:ln>
            <a:noFill/>
          </a:ln>
        </p:spPr>
        <p:txBody>
          <a:bodyPr lIns="91425" tIns="91425" rIns="91425" bIns="91425" anchor="t" anchorCtr="0">
            <a:noAutofit/>
          </a:bodyPr>
          <a:lstStyle/>
          <a:p>
            <a:pPr marL="457200" lvl="0" indent="-381000" rtl="0">
              <a:lnSpc>
                <a:spcPct val="100000"/>
              </a:lnSpc>
              <a:spcBef>
                <a:spcPts val="0"/>
              </a:spcBef>
              <a:spcAft>
                <a:spcPts val="1000"/>
              </a:spcAft>
              <a:buClr>
                <a:schemeClr val="dk1"/>
              </a:buClr>
              <a:buSzPct val="100000"/>
              <a:buAutoNum type="arabicPeriod"/>
            </a:pPr>
            <a:r>
              <a:rPr lang="en-US" sz="2400">
                <a:solidFill>
                  <a:schemeClr val="dk1"/>
                </a:solidFill>
              </a:rPr>
              <a:t>What is Citizen Science </a:t>
            </a:r>
            <a:r>
              <a:rPr lang="en-US" sz="2400" i="1">
                <a:solidFill>
                  <a:schemeClr val="dk1"/>
                </a:solidFill>
              </a:rPr>
              <a:t>(Darlene Cavalier)</a:t>
            </a:r>
          </a:p>
          <a:p>
            <a:pPr marL="457200" lvl="0" indent="-381000" rtl="0">
              <a:lnSpc>
                <a:spcPct val="100000"/>
              </a:lnSpc>
              <a:spcBef>
                <a:spcPts val="0"/>
              </a:spcBef>
              <a:spcAft>
                <a:spcPts val="1000"/>
              </a:spcAft>
              <a:buClr>
                <a:schemeClr val="dk1"/>
              </a:buClr>
              <a:buSzPct val="100000"/>
              <a:buAutoNum type="arabicPeriod"/>
            </a:pPr>
            <a:r>
              <a:rPr lang="en-US" sz="2400">
                <a:solidFill>
                  <a:schemeClr val="dk1"/>
                </a:solidFill>
              </a:rPr>
              <a:t>STEM Journey Structure​ and Activities </a:t>
            </a:r>
            <a:r>
              <a:rPr lang="en-US" sz="2400" i="1">
                <a:solidFill>
                  <a:schemeClr val="dk1"/>
                </a:solidFill>
              </a:rPr>
              <a:t>(Suzanne Harper)</a:t>
            </a:r>
          </a:p>
          <a:p>
            <a:pPr marL="457200" lvl="0" indent="-381000" rtl="0">
              <a:lnSpc>
                <a:spcPct val="100000"/>
              </a:lnSpc>
              <a:spcBef>
                <a:spcPts val="0"/>
              </a:spcBef>
              <a:spcAft>
                <a:spcPts val="1000"/>
              </a:spcAft>
              <a:buClr>
                <a:schemeClr val="dk1"/>
              </a:buClr>
              <a:buSzPct val="100000"/>
              <a:buAutoNum type="arabicPeriod"/>
            </a:pPr>
            <a:r>
              <a:rPr lang="en-US" sz="2400">
                <a:solidFill>
                  <a:schemeClr val="dk1"/>
                </a:solidFill>
              </a:rPr>
              <a:t>Volunteer Toolkit (VTK) </a:t>
            </a:r>
            <a:r>
              <a:rPr lang="en-US" sz="2400" i="1">
                <a:solidFill>
                  <a:schemeClr val="dk1"/>
                </a:solidFill>
              </a:rPr>
              <a:t>(Suzanne Harper)</a:t>
            </a:r>
          </a:p>
          <a:p>
            <a:pPr marL="457200" lvl="0" indent="-381000" rtl="0">
              <a:lnSpc>
                <a:spcPct val="100000"/>
              </a:lnSpc>
              <a:spcBef>
                <a:spcPts val="0"/>
              </a:spcBef>
              <a:spcAft>
                <a:spcPts val="1000"/>
              </a:spcAft>
              <a:buClr>
                <a:schemeClr val="dk1"/>
              </a:buClr>
              <a:buSzPct val="100000"/>
              <a:buAutoNum type="arabicPeriod"/>
            </a:pPr>
            <a:r>
              <a:rPr lang="en-US" sz="2400">
                <a:solidFill>
                  <a:schemeClr val="dk1"/>
                </a:solidFill>
              </a:rPr>
              <a:t>Girl Scouts &amp; SciStarter </a:t>
            </a:r>
            <a:r>
              <a:rPr lang="en-US" sz="2400" i="1">
                <a:solidFill>
                  <a:schemeClr val="dk1"/>
                </a:solidFill>
              </a:rPr>
              <a:t>(Darlene Cavalier and Sharon Karasick)</a:t>
            </a:r>
          </a:p>
          <a:p>
            <a:pPr marL="457200" lvl="0" indent="-381000" rtl="0">
              <a:lnSpc>
                <a:spcPct val="100000"/>
              </a:lnSpc>
              <a:spcBef>
                <a:spcPts val="0"/>
              </a:spcBef>
              <a:spcAft>
                <a:spcPts val="1000"/>
              </a:spcAft>
              <a:buClr>
                <a:schemeClr val="dk1"/>
              </a:buClr>
              <a:buSzPct val="100000"/>
              <a:buAutoNum type="arabicPeriod"/>
            </a:pPr>
            <a:r>
              <a:rPr lang="en-US" sz="2400">
                <a:solidFill>
                  <a:schemeClr val="dk1"/>
                </a:solidFill>
              </a:rPr>
              <a:t>Questions?​</a:t>
            </a:r>
          </a:p>
          <a:p>
            <a:pPr lvl="0">
              <a:lnSpc>
                <a:spcPct val="150000"/>
              </a:lnSpc>
              <a:spcBef>
                <a:spcPts val="0"/>
              </a:spcBef>
              <a:spcAft>
                <a:spcPts val="1000"/>
              </a:spcAft>
              <a:buNone/>
            </a:pP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Shape 420"/>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421" name="Shape 421"/>
          <p:cNvSpPr txBox="1"/>
          <p:nvPr/>
        </p:nvSpPr>
        <p:spPr>
          <a:xfrm>
            <a:off x="5698450" y="1159175"/>
            <a:ext cx="3300900" cy="2258400"/>
          </a:xfrm>
          <a:prstGeom prst="rect">
            <a:avLst/>
          </a:prstGeom>
          <a:noFill/>
          <a:ln>
            <a:noFill/>
          </a:ln>
        </p:spPr>
        <p:txBody>
          <a:bodyPr lIns="91425" tIns="91425" rIns="91425" bIns="91425" anchor="t" anchorCtr="0">
            <a:noAutofit/>
          </a:bodyPr>
          <a:lstStyle/>
          <a:p>
            <a:pPr lvl="0" rtl="0">
              <a:spcBef>
                <a:spcPts val="0"/>
              </a:spcBef>
              <a:buNone/>
            </a:pPr>
            <a:endParaRPr sz="2400"/>
          </a:p>
        </p:txBody>
      </p:sp>
      <p:pic>
        <p:nvPicPr>
          <p:cNvPr id="422" name="Shape 422" descr="you've selected stream selfit and all project info.png"/>
          <p:cNvPicPr preferRelativeResize="0"/>
          <p:nvPr/>
        </p:nvPicPr>
        <p:blipFill>
          <a:blip r:embed="rId4">
            <a:alphaModFix/>
          </a:blip>
          <a:stretch>
            <a:fillRect/>
          </a:stretch>
        </p:blipFill>
        <p:spPr>
          <a:xfrm>
            <a:off x="740037" y="92499"/>
            <a:ext cx="7663924" cy="63961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Shape 429"/>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430" name="Shape 430"/>
          <p:cNvSpPr txBox="1"/>
          <p:nvPr/>
        </p:nvSpPr>
        <p:spPr>
          <a:xfrm>
            <a:off x="5698450" y="1159175"/>
            <a:ext cx="3300900" cy="2258400"/>
          </a:xfrm>
          <a:prstGeom prst="rect">
            <a:avLst/>
          </a:prstGeom>
          <a:noFill/>
          <a:ln>
            <a:noFill/>
          </a:ln>
        </p:spPr>
        <p:txBody>
          <a:bodyPr lIns="91425" tIns="91425" rIns="91425" bIns="91425" anchor="t" anchorCtr="0">
            <a:noAutofit/>
          </a:bodyPr>
          <a:lstStyle/>
          <a:p>
            <a:pPr lvl="0" rtl="0">
              <a:spcBef>
                <a:spcPts val="0"/>
              </a:spcBef>
              <a:buNone/>
            </a:pPr>
            <a:endParaRPr sz="2400"/>
          </a:p>
        </p:txBody>
      </p:sp>
      <p:sp>
        <p:nvSpPr>
          <p:cNvPr id="431" name="Shape 431"/>
          <p:cNvSpPr txBox="1"/>
          <p:nvPr/>
        </p:nvSpPr>
        <p:spPr>
          <a:xfrm>
            <a:off x="65400" y="1200725"/>
            <a:ext cx="9013200" cy="719100"/>
          </a:xfrm>
          <a:prstGeom prst="rect">
            <a:avLst/>
          </a:prstGeom>
          <a:noFill/>
          <a:ln>
            <a:noFill/>
          </a:ln>
        </p:spPr>
        <p:txBody>
          <a:bodyPr lIns="91425" tIns="91425" rIns="91425" bIns="91425" anchor="t" anchorCtr="0">
            <a:noAutofit/>
          </a:bodyPr>
          <a:lstStyle/>
          <a:p>
            <a:pPr lvl="0" algn="ctr" rtl="0">
              <a:lnSpc>
                <a:spcPct val="156250"/>
              </a:lnSpc>
              <a:spcBef>
                <a:spcPts val="0"/>
              </a:spcBef>
              <a:spcAft>
                <a:spcPts val="1100"/>
              </a:spcAft>
              <a:buSzPct val="55000"/>
              <a:buNone/>
            </a:pPr>
            <a:r>
              <a:rPr lang="en-US" sz="2000" b="1"/>
              <a:t>Get outside and do some citizen science!</a:t>
            </a:r>
          </a:p>
          <a:p>
            <a:pPr lvl="0" rtl="0">
              <a:lnSpc>
                <a:spcPct val="156250"/>
              </a:lnSpc>
              <a:spcBef>
                <a:spcPts val="0"/>
              </a:spcBef>
              <a:spcAft>
                <a:spcPts val="1100"/>
              </a:spcAft>
              <a:buNone/>
            </a:pPr>
            <a:endParaRPr sz="2000"/>
          </a:p>
          <a:p>
            <a:pPr lvl="0" rtl="0">
              <a:lnSpc>
                <a:spcPct val="156250"/>
              </a:lnSpc>
              <a:spcBef>
                <a:spcPts val="0"/>
              </a:spcBef>
              <a:spcAft>
                <a:spcPts val="1100"/>
              </a:spcAft>
              <a:buNone/>
            </a:pPr>
            <a:endParaRPr sz="2000"/>
          </a:p>
          <a:p>
            <a:pPr lvl="0" rtl="0">
              <a:lnSpc>
                <a:spcPct val="156250"/>
              </a:lnSpc>
              <a:spcBef>
                <a:spcPts val="0"/>
              </a:spcBef>
              <a:spcAft>
                <a:spcPts val="1100"/>
              </a:spcAft>
              <a:buNone/>
            </a:pPr>
            <a:endParaRPr sz="2000">
              <a:highlight>
                <a:srgbClr val="FFFFFF"/>
              </a:highlight>
            </a:endParaRPr>
          </a:p>
        </p:txBody>
      </p:sp>
      <p:sp>
        <p:nvSpPr>
          <p:cNvPr id="432" name="Shape 432"/>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rPr>
              <a:t>STEP 4: Complete meeting 3</a:t>
            </a:r>
          </a:p>
        </p:txBody>
      </p:sp>
      <p:pic>
        <p:nvPicPr>
          <p:cNvPr id="433" name="Shape 433"/>
          <p:cNvPicPr preferRelativeResize="0"/>
          <p:nvPr/>
        </p:nvPicPr>
        <p:blipFill rotWithShape="1">
          <a:blip r:embed="rId3">
            <a:alphaModFix/>
          </a:blip>
          <a:srcRect/>
          <a:stretch/>
        </p:blipFill>
        <p:spPr>
          <a:xfrm>
            <a:off x="7694989" y="-235097"/>
            <a:ext cx="1569600" cy="1569600"/>
          </a:xfrm>
          <a:prstGeom prst="rect">
            <a:avLst/>
          </a:prstGeom>
          <a:noFill/>
          <a:ln>
            <a:noFill/>
          </a:ln>
        </p:spPr>
      </p:pic>
      <p:pic>
        <p:nvPicPr>
          <p:cNvPr id="434" name="Shape 434" descr="BlueBay13_RH29_4525.jpg"/>
          <p:cNvPicPr preferRelativeResize="0"/>
          <p:nvPr/>
        </p:nvPicPr>
        <p:blipFill>
          <a:blip r:embed="rId4">
            <a:alphaModFix/>
          </a:blip>
          <a:stretch>
            <a:fillRect/>
          </a:stretch>
        </p:blipFill>
        <p:spPr>
          <a:xfrm>
            <a:off x="795300" y="1829600"/>
            <a:ext cx="7542603" cy="502841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Shape 441"/>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442" name="Shape 442"/>
          <p:cNvSpPr txBox="1"/>
          <p:nvPr/>
        </p:nvSpPr>
        <p:spPr>
          <a:xfrm>
            <a:off x="5698450" y="1159175"/>
            <a:ext cx="3300900" cy="2258400"/>
          </a:xfrm>
          <a:prstGeom prst="rect">
            <a:avLst/>
          </a:prstGeom>
          <a:noFill/>
          <a:ln>
            <a:noFill/>
          </a:ln>
        </p:spPr>
        <p:txBody>
          <a:bodyPr lIns="91425" tIns="91425" rIns="91425" bIns="91425" anchor="t" anchorCtr="0">
            <a:noAutofit/>
          </a:bodyPr>
          <a:lstStyle/>
          <a:p>
            <a:pPr lvl="0" rtl="0">
              <a:spcBef>
                <a:spcPts val="0"/>
              </a:spcBef>
              <a:buNone/>
            </a:pPr>
            <a:endParaRPr sz="2400"/>
          </a:p>
        </p:txBody>
      </p:sp>
      <p:sp>
        <p:nvSpPr>
          <p:cNvPr id="443" name="Shape 443"/>
          <p:cNvSpPr txBox="1"/>
          <p:nvPr/>
        </p:nvSpPr>
        <p:spPr>
          <a:xfrm>
            <a:off x="645875" y="1209300"/>
            <a:ext cx="8146200" cy="5503500"/>
          </a:xfrm>
          <a:prstGeom prst="rect">
            <a:avLst/>
          </a:prstGeom>
          <a:noFill/>
          <a:ln>
            <a:noFill/>
          </a:ln>
        </p:spPr>
        <p:txBody>
          <a:bodyPr lIns="91425" tIns="91425" rIns="91425" bIns="91425" anchor="t" anchorCtr="0">
            <a:noAutofit/>
          </a:bodyPr>
          <a:lstStyle/>
          <a:p>
            <a:pPr lvl="0" algn="ctr" rtl="0">
              <a:lnSpc>
                <a:spcPct val="156250"/>
              </a:lnSpc>
              <a:spcBef>
                <a:spcPts val="0"/>
              </a:spcBef>
              <a:spcAft>
                <a:spcPts val="1100"/>
              </a:spcAft>
              <a:buSzPct val="55000"/>
              <a:buNone/>
            </a:pPr>
            <a:r>
              <a:rPr lang="en-US" sz="2000" b="1">
                <a:solidFill>
                  <a:srgbClr val="333333"/>
                </a:solidFill>
              </a:rPr>
              <a:t>Share the data girls collected with a scientist</a:t>
            </a:r>
          </a:p>
          <a:p>
            <a:pPr lvl="0" rtl="0">
              <a:lnSpc>
                <a:spcPct val="156250"/>
              </a:lnSpc>
              <a:spcBef>
                <a:spcPts val="0"/>
              </a:spcBef>
              <a:spcAft>
                <a:spcPts val="1100"/>
              </a:spcAft>
              <a:buNone/>
            </a:pPr>
            <a:endParaRPr sz="2000">
              <a:solidFill>
                <a:srgbClr val="333333"/>
              </a:solidFill>
            </a:endParaRPr>
          </a:p>
          <a:p>
            <a:pPr lvl="0" rtl="0">
              <a:lnSpc>
                <a:spcPct val="156250"/>
              </a:lnSpc>
              <a:spcBef>
                <a:spcPts val="0"/>
              </a:spcBef>
              <a:spcAft>
                <a:spcPts val="1100"/>
              </a:spcAft>
              <a:buNone/>
            </a:pPr>
            <a:endParaRPr sz="2000">
              <a:solidFill>
                <a:srgbClr val="333333"/>
              </a:solidFill>
            </a:endParaRPr>
          </a:p>
          <a:p>
            <a:pPr lvl="0" rtl="0">
              <a:lnSpc>
                <a:spcPct val="156250"/>
              </a:lnSpc>
              <a:spcBef>
                <a:spcPts val="0"/>
              </a:spcBef>
              <a:spcAft>
                <a:spcPts val="1100"/>
              </a:spcAft>
              <a:buNone/>
            </a:pPr>
            <a:endParaRPr sz="2000">
              <a:solidFill>
                <a:srgbClr val="333333"/>
              </a:solidFill>
            </a:endParaRPr>
          </a:p>
          <a:p>
            <a:pPr lvl="0" rtl="0">
              <a:lnSpc>
                <a:spcPct val="156250"/>
              </a:lnSpc>
              <a:spcBef>
                <a:spcPts val="0"/>
              </a:spcBef>
              <a:spcAft>
                <a:spcPts val="1100"/>
              </a:spcAft>
              <a:buNone/>
            </a:pPr>
            <a:endParaRPr sz="2000">
              <a:solidFill>
                <a:srgbClr val="333333"/>
              </a:solidFill>
            </a:endParaRPr>
          </a:p>
          <a:p>
            <a:pPr lvl="0" rtl="0">
              <a:lnSpc>
                <a:spcPct val="156250"/>
              </a:lnSpc>
              <a:spcBef>
                <a:spcPts val="0"/>
              </a:spcBef>
              <a:spcAft>
                <a:spcPts val="1100"/>
              </a:spcAft>
              <a:buNone/>
            </a:pPr>
            <a:endParaRPr sz="2000">
              <a:solidFill>
                <a:srgbClr val="333333"/>
              </a:solidFill>
            </a:endParaRPr>
          </a:p>
          <a:p>
            <a:pPr lvl="0" rtl="0">
              <a:lnSpc>
                <a:spcPct val="156250"/>
              </a:lnSpc>
              <a:spcBef>
                <a:spcPts val="0"/>
              </a:spcBef>
              <a:spcAft>
                <a:spcPts val="1100"/>
              </a:spcAft>
              <a:buNone/>
            </a:pPr>
            <a:endParaRPr sz="2000">
              <a:solidFill>
                <a:srgbClr val="333333"/>
              </a:solidFill>
            </a:endParaRPr>
          </a:p>
          <a:p>
            <a:pPr lvl="0" rtl="0">
              <a:lnSpc>
                <a:spcPct val="100000"/>
              </a:lnSpc>
              <a:spcBef>
                <a:spcPts val="0"/>
              </a:spcBef>
              <a:spcAft>
                <a:spcPts val="1100"/>
              </a:spcAft>
              <a:buNone/>
            </a:pPr>
            <a:r>
              <a:rPr lang="en-US" sz="2000">
                <a:solidFill>
                  <a:srgbClr val="333333"/>
                </a:solidFill>
              </a:rPr>
              <a:t>Enter girls’ observations on the digital or hard copies of the project’s form using each girl’s response.</a:t>
            </a:r>
          </a:p>
          <a:p>
            <a:pPr lvl="0" rtl="0">
              <a:lnSpc>
                <a:spcPct val="156250"/>
              </a:lnSpc>
              <a:spcBef>
                <a:spcPts val="0"/>
              </a:spcBef>
              <a:spcAft>
                <a:spcPts val="1100"/>
              </a:spcAft>
              <a:buNone/>
            </a:pPr>
            <a:endParaRPr sz="2000">
              <a:solidFill>
                <a:schemeClr val="dk1"/>
              </a:solidFill>
            </a:endParaRPr>
          </a:p>
          <a:p>
            <a:pPr lvl="0" rtl="0">
              <a:lnSpc>
                <a:spcPct val="156250"/>
              </a:lnSpc>
              <a:spcBef>
                <a:spcPts val="0"/>
              </a:spcBef>
              <a:spcAft>
                <a:spcPts val="1100"/>
              </a:spcAft>
              <a:buNone/>
            </a:pPr>
            <a:endParaRPr sz="2000">
              <a:solidFill>
                <a:srgbClr val="333333"/>
              </a:solidFill>
            </a:endParaRPr>
          </a:p>
          <a:p>
            <a:pPr lvl="0" rtl="0">
              <a:lnSpc>
                <a:spcPct val="156250"/>
              </a:lnSpc>
              <a:spcBef>
                <a:spcPts val="0"/>
              </a:spcBef>
              <a:spcAft>
                <a:spcPts val="1100"/>
              </a:spcAft>
              <a:buNone/>
            </a:pPr>
            <a:endParaRPr sz="2000">
              <a:solidFill>
                <a:srgbClr val="333333"/>
              </a:solidFill>
              <a:highlight>
                <a:srgbClr val="FFFFFF"/>
              </a:highlight>
            </a:endParaRPr>
          </a:p>
        </p:txBody>
      </p:sp>
      <p:pic>
        <p:nvPicPr>
          <p:cNvPr id="444" name="Shape 444" descr="Screen shot 2017-08-07 at 1.44.07 PM.png"/>
          <p:cNvPicPr preferRelativeResize="0"/>
          <p:nvPr/>
        </p:nvPicPr>
        <p:blipFill>
          <a:blip r:embed="rId4">
            <a:alphaModFix/>
          </a:blip>
          <a:stretch>
            <a:fillRect/>
          </a:stretch>
        </p:blipFill>
        <p:spPr>
          <a:xfrm>
            <a:off x="1382500" y="1734425"/>
            <a:ext cx="6121375" cy="3629125"/>
          </a:xfrm>
          <a:prstGeom prst="rect">
            <a:avLst/>
          </a:prstGeom>
          <a:noFill/>
          <a:ln>
            <a:noFill/>
          </a:ln>
        </p:spPr>
      </p:pic>
      <p:sp>
        <p:nvSpPr>
          <p:cNvPr id="445" name="Shape 445"/>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rPr>
              <a:t>STEP 4: Complete meeting 3</a:t>
            </a:r>
          </a:p>
        </p:txBody>
      </p:sp>
      <p:pic>
        <p:nvPicPr>
          <p:cNvPr id="446" name="Shape 446"/>
          <p:cNvPicPr preferRelativeResize="0"/>
          <p:nvPr/>
        </p:nvPicPr>
        <p:blipFill rotWithShape="1">
          <a:blip r:embed="rId3">
            <a:alphaModFix/>
          </a:blip>
          <a:srcRect/>
          <a:stretch/>
        </p:blipFill>
        <p:spPr>
          <a:xfrm>
            <a:off x="7694989" y="-235097"/>
            <a:ext cx="1569600" cy="1569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lvl="0" algn="ctr" rtl="0">
              <a:spcBef>
                <a:spcPts val="0"/>
              </a:spcBef>
              <a:buClr>
                <a:schemeClr val="dk1"/>
              </a:buClr>
              <a:buSzPct val="25000"/>
              <a:buFont typeface="Arial"/>
              <a:buNone/>
            </a:pPr>
            <a:r>
              <a:rPr lang="en-US" sz="2700" b="1">
                <a:solidFill>
                  <a:schemeClr val="lt1"/>
                </a:solidFill>
              </a:rPr>
              <a:t>STEP 4: Complete meeting 3</a:t>
            </a:r>
          </a:p>
        </p:txBody>
      </p:sp>
      <p:pic>
        <p:nvPicPr>
          <p:cNvPr id="454" name="Shape 454"/>
          <p:cNvPicPr preferRelativeResize="0"/>
          <p:nvPr/>
        </p:nvPicPr>
        <p:blipFill rotWithShape="1">
          <a:blip r:embed="rId3">
            <a:alphaModFix/>
          </a:blip>
          <a:srcRect/>
          <a:stretch/>
        </p:blipFill>
        <p:spPr>
          <a:xfrm>
            <a:off x="7694989" y="-235097"/>
            <a:ext cx="1569600" cy="1569600"/>
          </a:xfrm>
          <a:prstGeom prst="rect">
            <a:avLst/>
          </a:prstGeom>
          <a:noFill/>
          <a:ln>
            <a:noFill/>
          </a:ln>
        </p:spPr>
      </p:pic>
      <p:pic>
        <p:nvPicPr>
          <p:cNvPr id="455" name="Shape 455" descr="completed meeting 3.png"/>
          <p:cNvPicPr preferRelativeResize="0"/>
          <p:nvPr/>
        </p:nvPicPr>
        <p:blipFill>
          <a:blip r:embed="rId4">
            <a:alphaModFix/>
          </a:blip>
          <a:stretch>
            <a:fillRect/>
          </a:stretch>
        </p:blipFill>
        <p:spPr>
          <a:xfrm>
            <a:off x="1802712" y="1334499"/>
            <a:ext cx="5538575" cy="4457075"/>
          </a:xfrm>
          <a:prstGeom prst="rect">
            <a:avLst/>
          </a:prstGeom>
          <a:noFill/>
          <a:ln>
            <a:noFill/>
          </a:ln>
        </p:spPr>
      </p:pic>
      <p:sp>
        <p:nvSpPr>
          <p:cNvPr id="456" name="Shape 456"/>
          <p:cNvSpPr txBox="1"/>
          <p:nvPr/>
        </p:nvSpPr>
        <p:spPr>
          <a:xfrm>
            <a:off x="299400" y="5791575"/>
            <a:ext cx="8545200" cy="961500"/>
          </a:xfrm>
          <a:prstGeom prst="rect">
            <a:avLst/>
          </a:prstGeom>
          <a:noFill/>
          <a:ln>
            <a:noFill/>
          </a:ln>
        </p:spPr>
        <p:txBody>
          <a:bodyPr lIns="91425" tIns="91425" rIns="91425" bIns="91425" anchor="t" anchorCtr="0">
            <a:noAutofit/>
          </a:bodyPr>
          <a:lstStyle/>
          <a:p>
            <a:pPr lvl="0" algn="ctr" rtl="0">
              <a:spcBef>
                <a:spcPts val="0"/>
              </a:spcBef>
              <a:buNone/>
            </a:pPr>
            <a:r>
              <a:rPr lang="en-US" sz="2400" b="1"/>
              <a:t>Mark your girls’ attendance for Meeting 3 on your SciStarter Dashboard to unlock Meetings 4 &amp; 5.</a:t>
            </a:r>
          </a:p>
          <a:p>
            <a:pPr lvl="0" algn="ctr">
              <a:spcBef>
                <a:spcPts val="0"/>
              </a:spcBef>
              <a:buNone/>
            </a:pPr>
            <a:endParaRPr sz="2400"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rtl="0">
              <a:spcBef>
                <a:spcPts val="0"/>
              </a:spcBef>
              <a:buSzPct val="25000"/>
              <a:buNone/>
            </a:pPr>
            <a:r>
              <a:rPr lang="en-US" sz="2700" b="1">
                <a:solidFill>
                  <a:srgbClr val="FFFFFF"/>
                </a:solidFill>
              </a:rPr>
              <a:t>    STEP 5: Record your Take Action project</a:t>
            </a:r>
          </a:p>
        </p:txBody>
      </p:sp>
      <p:pic>
        <p:nvPicPr>
          <p:cNvPr id="464" name="Shape 464"/>
          <p:cNvPicPr preferRelativeResize="0"/>
          <p:nvPr/>
        </p:nvPicPr>
        <p:blipFill rotWithShape="1">
          <a:blip r:embed="rId3">
            <a:alphaModFix/>
          </a:blip>
          <a:srcRect/>
          <a:stretch/>
        </p:blipFill>
        <p:spPr>
          <a:xfrm>
            <a:off x="7694989" y="-235097"/>
            <a:ext cx="1569600" cy="1569600"/>
          </a:xfrm>
          <a:prstGeom prst="rect">
            <a:avLst/>
          </a:prstGeom>
          <a:noFill/>
          <a:ln>
            <a:noFill/>
          </a:ln>
        </p:spPr>
      </p:pic>
      <p:pic>
        <p:nvPicPr>
          <p:cNvPr id="465" name="Shape 465" descr="record take action project.png"/>
          <p:cNvPicPr preferRelativeResize="0"/>
          <p:nvPr/>
        </p:nvPicPr>
        <p:blipFill>
          <a:blip r:embed="rId4">
            <a:alphaModFix/>
          </a:blip>
          <a:stretch>
            <a:fillRect/>
          </a:stretch>
        </p:blipFill>
        <p:spPr>
          <a:xfrm>
            <a:off x="875100" y="1197150"/>
            <a:ext cx="7393799" cy="5552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rPr>
              <a:t>STEP 6: Celebrate</a:t>
            </a:r>
          </a:p>
        </p:txBody>
      </p:sp>
      <p:pic>
        <p:nvPicPr>
          <p:cNvPr id="473" name="Shape 473"/>
          <p:cNvPicPr preferRelativeResize="0"/>
          <p:nvPr/>
        </p:nvPicPr>
        <p:blipFill rotWithShape="1">
          <a:blip r:embed="rId3">
            <a:alphaModFix/>
          </a:blip>
          <a:srcRect/>
          <a:stretch/>
        </p:blipFill>
        <p:spPr>
          <a:xfrm>
            <a:off x="7694989" y="-235097"/>
            <a:ext cx="1569600" cy="1569600"/>
          </a:xfrm>
          <a:prstGeom prst="rect">
            <a:avLst/>
          </a:prstGeom>
          <a:noFill/>
          <a:ln>
            <a:noFill/>
          </a:ln>
        </p:spPr>
      </p:pic>
      <p:pic>
        <p:nvPicPr>
          <p:cNvPr id="474" name="Shape 474" descr="completed journey song modal.png"/>
          <p:cNvPicPr preferRelativeResize="0"/>
          <p:nvPr/>
        </p:nvPicPr>
        <p:blipFill>
          <a:blip r:embed="rId4">
            <a:alphaModFix/>
          </a:blip>
          <a:stretch>
            <a:fillRect/>
          </a:stretch>
        </p:blipFill>
        <p:spPr>
          <a:xfrm>
            <a:off x="461962" y="1486902"/>
            <a:ext cx="8220075" cy="4343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rPr>
              <a:t>Do more citizen science</a:t>
            </a:r>
          </a:p>
        </p:txBody>
      </p:sp>
      <p:pic>
        <p:nvPicPr>
          <p:cNvPr id="482" name="Shape 482"/>
          <p:cNvPicPr preferRelativeResize="0"/>
          <p:nvPr/>
        </p:nvPicPr>
        <p:blipFill rotWithShape="1">
          <a:blip r:embed="rId3">
            <a:alphaModFix/>
          </a:blip>
          <a:srcRect/>
          <a:stretch/>
        </p:blipFill>
        <p:spPr>
          <a:xfrm>
            <a:off x="7694989" y="-235097"/>
            <a:ext cx="1569600" cy="1569600"/>
          </a:xfrm>
          <a:prstGeom prst="rect">
            <a:avLst/>
          </a:prstGeom>
          <a:noFill/>
          <a:ln>
            <a:noFill/>
          </a:ln>
        </p:spPr>
      </p:pic>
      <p:pic>
        <p:nvPicPr>
          <p:cNvPr id="483" name="Shape 483" descr="completed journey, simple screen.png"/>
          <p:cNvPicPr preferRelativeResize="0"/>
          <p:nvPr/>
        </p:nvPicPr>
        <p:blipFill>
          <a:blip r:embed="rId4">
            <a:alphaModFix/>
          </a:blip>
          <a:stretch>
            <a:fillRect/>
          </a:stretch>
        </p:blipFill>
        <p:spPr>
          <a:xfrm>
            <a:off x="635225" y="1194625"/>
            <a:ext cx="7873550" cy="5454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a:solidFill>
                  <a:srgbClr val="FFFFFF"/>
                </a:solidFill>
              </a:rPr>
              <a:t>Keep track of all your projects</a:t>
            </a:r>
          </a:p>
        </p:txBody>
      </p:sp>
      <p:pic>
        <p:nvPicPr>
          <p:cNvPr id="491" name="Shape 491"/>
          <p:cNvPicPr preferRelativeResize="0"/>
          <p:nvPr/>
        </p:nvPicPr>
        <p:blipFill rotWithShape="1">
          <a:blip r:embed="rId3">
            <a:alphaModFix/>
          </a:blip>
          <a:srcRect/>
          <a:stretch/>
        </p:blipFill>
        <p:spPr>
          <a:xfrm>
            <a:off x="7694989" y="-235097"/>
            <a:ext cx="1569600" cy="1569600"/>
          </a:xfrm>
          <a:prstGeom prst="rect">
            <a:avLst/>
          </a:prstGeom>
          <a:noFill/>
          <a:ln>
            <a:noFill/>
          </a:ln>
        </p:spPr>
      </p:pic>
      <p:pic>
        <p:nvPicPr>
          <p:cNvPr id="492" name="Shape 492" descr="dashboard.png"/>
          <p:cNvPicPr preferRelativeResize="0"/>
          <p:nvPr/>
        </p:nvPicPr>
        <p:blipFill>
          <a:blip r:embed="rId4">
            <a:alphaModFix/>
          </a:blip>
          <a:stretch>
            <a:fillRect/>
          </a:stretch>
        </p:blipFill>
        <p:spPr>
          <a:xfrm>
            <a:off x="152400" y="1486902"/>
            <a:ext cx="8839199" cy="391581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p:nvPr/>
        </p:nvSpPr>
        <p:spPr>
          <a:xfrm>
            <a:off x="0" y="0"/>
            <a:ext cx="9144000" cy="1099271"/>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dirty="0" err="1">
                <a:solidFill>
                  <a:srgbClr val="FFFFFF"/>
                </a:solidFill>
              </a:rPr>
              <a:t>SciStarter</a:t>
            </a:r>
            <a:r>
              <a:rPr lang="en-US" sz="2700" b="1" dirty="0">
                <a:solidFill>
                  <a:srgbClr val="FFFFFF"/>
                </a:solidFill>
              </a:rPr>
              <a:t> </a:t>
            </a:r>
            <a:r>
              <a:rPr lang="en-US" sz="2700" b="1" dirty="0" smtClean="0">
                <a:solidFill>
                  <a:srgbClr val="FFFFFF"/>
                </a:solidFill>
              </a:rPr>
              <a:t>Training Video</a:t>
            </a:r>
            <a:endParaRPr lang="en-US" sz="2700" b="1" dirty="0">
              <a:solidFill>
                <a:srgbClr val="FFFFFF"/>
              </a:solidFill>
            </a:endParaRPr>
          </a:p>
        </p:txBody>
      </p:sp>
      <p:pic>
        <p:nvPicPr>
          <p:cNvPr id="500" name="Shape 500"/>
          <p:cNvPicPr preferRelativeResize="0"/>
          <p:nvPr/>
        </p:nvPicPr>
        <p:blipFill rotWithShape="1">
          <a:blip r:embed="rId3">
            <a:alphaModFix/>
          </a:blip>
          <a:srcRect/>
          <a:stretch/>
        </p:blipFill>
        <p:spPr>
          <a:xfrm>
            <a:off x="7694989" y="-235097"/>
            <a:ext cx="1569467" cy="1569467"/>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1804858"/>
            <a:ext cx="7086600" cy="45974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p:nvPr/>
        </p:nvSpPr>
        <p:spPr>
          <a:xfrm>
            <a:off x="0" y="0"/>
            <a:ext cx="9144000" cy="68580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None/>
            </a:pPr>
            <a:endParaRPr sz="2700" b="1">
              <a:solidFill>
                <a:srgbClr val="FFFFFF"/>
              </a:solidFill>
              <a:latin typeface="Arial"/>
              <a:ea typeface="Arial"/>
              <a:cs typeface="Arial"/>
              <a:sym typeface="Arial"/>
            </a:endParaRPr>
          </a:p>
        </p:txBody>
      </p:sp>
      <p:pic>
        <p:nvPicPr>
          <p:cNvPr id="509" name="Shape 509"/>
          <p:cNvPicPr preferRelativeResize="0"/>
          <p:nvPr/>
        </p:nvPicPr>
        <p:blipFill rotWithShape="1">
          <a:blip r:embed="rId3">
            <a:alphaModFix/>
          </a:blip>
          <a:srcRect/>
          <a:stretch/>
        </p:blipFill>
        <p:spPr>
          <a:xfrm>
            <a:off x="7574389" y="5290477"/>
            <a:ext cx="1569600" cy="1569600"/>
          </a:xfrm>
          <a:prstGeom prst="rect">
            <a:avLst/>
          </a:prstGeom>
          <a:noFill/>
          <a:ln>
            <a:noFill/>
          </a:ln>
        </p:spPr>
      </p:pic>
      <p:sp>
        <p:nvSpPr>
          <p:cNvPr id="510" name="Shape 510"/>
          <p:cNvSpPr txBox="1"/>
          <p:nvPr/>
        </p:nvSpPr>
        <p:spPr>
          <a:xfrm>
            <a:off x="581250" y="2330363"/>
            <a:ext cx="7981500" cy="759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a:solidFill>
                  <a:schemeClr val="dk1"/>
                </a:solidFill>
                <a:latin typeface="Arial"/>
                <a:ea typeface="Arial"/>
                <a:cs typeface="Arial"/>
                <a:sym typeface="Arial"/>
              </a:rPr>
              <a:t>Everyone’s a beginner at something.</a:t>
            </a:r>
          </a:p>
        </p:txBody>
      </p:sp>
      <p:sp>
        <p:nvSpPr>
          <p:cNvPr id="511" name="Shape 511"/>
          <p:cNvSpPr txBox="1"/>
          <p:nvPr/>
        </p:nvSpPr>
        <p:spPr>
          <a:xfrm>
            <a:off x="672175" y="3511100"/>
            <a:ext cx="7799650" cy="856800"/>
          </a:xfrm>
          <a:prstGeom prst="rect">
            <a:avLst/>
          </a:prstGeom>
          <a:noFill/>
          <a:ln>
            <a:noFill/>
          </a:ln>
        </p:spPr>
        <p:txBody>
          <a:bodyPr lIns="91425" tIns="91425" rIns="91425" bIns="91425" anchor="t" anchorCtr="0">
            <a:noAutofit/>
          </a:bodyPr>
          <a:lstStyle/>
          <a:p>
            <a:pPr lvl="0" algn="ctr" rtl="0">
              <a:spcBef>
                <a:spcPts val="0"/>
              </a:spcBef>
              <a:buClr>
                <a:schemeClr val="dk1"/>
              </a:buClr>
              <a:buSzPct val="25000"/>
              <a:buFont typeface="Arial"/>
              <a:buNone/>
            </a:pPr>
            <a:r>
              <a:rPr lang="en-US" sz="3600">
                <a:solidFill>
                  <a:schemeClr val="dk1"/>
                </a:solidFill>
              </a:rPr>
              <a:t>Everyone’s an expert at something.</a:t>
            </a:r>
          </a:p>
        </p:txBody>
      </p:sp>
      <p:sp>
        <p:nvSpPr>
          <p:cNvPr id="512" name="Shape 512"/>
          <p:cNvSpPr txBox="1"/>
          <p:nvPr/>
        </p:nvSpPr>
        <p:spPr>
          <a:xfrm>
            <a:off x="899850" y="4686300"/>
            <a:ext cx="7344300" cy="856800"/>
          </a:xfrm>
          <a:prstGeom prst="rect">
            <a:avLst/>
          </a:prstGeom>
          <a:noFill/>
          <a:ln>
            <a:noFill/>
          </a:ln>
        </p:spPr>
        <p:txBody>
          <a:bodyPr lIns="91425" tIns="91425" rIns="91425" bIns="91425" anchor="t" anchorCtr="0">
            <a:noAutofit/>
          </a:bodyPr>
          <a:lstStyle/>
          <a:p>
            <a:pPr lvl="0" algn="ctr" rtl="0">
              <a:spcBef>
                <a:spcPts val="0"/>
              </a:spcBef>
              <a:buClr>
                <a:schemeClr val="dk1"/>
              </a:buClr>
              <a:buSzPct val="30555"/>
              <a:buFont typeface="Arial"/>
              <a:buNone/>
            </a:pPr>
            <a:r>
              <a:rPr lang="en-US" sz="3600">
                <a:solidFill>
                  <a:schemeClr val="dk1"/>
                </a:solidFill>
              </a:rPr>
              <a:t>Share what you know!</a:t>
            </a:r>
          </a:p>
        </p:txBody>
      </p:sp>
      <p:sp>
        <p:nvSpPr>
          <p:cNvPr id="513" name="Shape 513"/>
          <p:cNvSpPr txBox="1"/>
          <p:nvPr/>
        </p:nvSpPr>
        <p:spPr>
          <a:xfrm>
            <a:off x="899850" y="927475"/>
            <a:ext cx="7344300" cy="856800"/>
          </a:xfrm>
          <a:prstGeom prst="rect">
            <a:avLst/>
          </a:prstGeom>
          <a:noFill/>
          <a:ln>
            <a:noFill/>
          </a:ln>
        </p:spPr>
        <p:txBody>
          <a:bodyPr lIns="91425" tIns="91425" rIns="91425" bIns="91425" anchor="t" anchorCtr="0">
            <a:noAutofit/>
          </a:bodyPr>
          <a:lstStyle/>
          <a:p>
            <a:pPr lvl="0" algn="ctr" rtl="0">
              <a:spcBef>
                <a:spcPts val="0"/>
              </a:spcBef>
              <a:buClr>
                <a:schemeClr val="dk1"/>
              </a:buClr>
              <a:buSzPct val="25000"/>
              <a:buFont typeface="Arial"/>
              <a:buNone/>
            </a:pPr>
            <a:r>
              <a:rPr lang="en-US" sz="3600" b="1">
                <a:solidFill>
                  <a:schemeClr val="lt1"/>
                </a:solidFill>
              </a:rPr>
              <a:t>Be a Sister to Every Girl Scout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1000"/>
                                        <p:tgtEl>
                                          <p:spTgt spid="5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1"/>
                                        </p:tgtEl>
                                        <p:attrNameLst>
                                          <p:attrName>style.visibility</p:attrName>
                                        </p:attrNameLst>
                                      </p:cBhvr>
                                      <p:to>
                                        <p:strVal val="visible"/>
                                      </p:to>
                                    </p:set>
                                    <p:animEffect transition="in" filter="fade">
                                      <p:cBhvr>
                                        <p:cTn id="12" dur="1000"/>
                                        <p:tgtEl>
                                          <p:spTgt spid="5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
                                        </p:tgtEl>
                                        <p:attrNameLst>
                                          <p:attrName>style.visibility</p:attrName>
                                        </p:attrNameLst>
                                      </p:cBhvr>
                                      <p:to>
                                        <p:strVal val="visible"/>
                                      </p:to>
                                    </p:set>
                                    <p:animEffect transition="in" filter="fade">
                                      <p:cBhvr>
                                        <p:cTn id="17" dur="10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i="0" u="none" strike="noStrike" cap="none">
                <a:solidFill>
                  <a:srgbClr val="FFFFFF"/>
                </a:solidFill>
                <a:latin typeface="Arial"/>
                <a:ea typeface="Arial"/>
                <a:cs typeface="Arial"/>
                <a:sym typeface="Arial"/>
              </a:rPr>
              <a:t>Training Outcomes</a:t>
            </a:r>
          </a:p>
        </p:txBody>
      </p:sp>
      <p:pic>
        <p:nvPicPr>
          <p:cNvPr id="137" name="Shape 137"/>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138" name="Shape 138"/>
          <p:cNvSpPr txBox="1"/>
          <p:nvPr/>
        </p:nvSpPr>
        <p:spPr>
          <a:xfrm>
            <a:off x="138140" y="2498737"/>
            <a:ext cx="4925100" cy="3819300"/>
          </a:xfrm>
          <a:prstGeom prst="rect">
            <a:avLst/>
          </a:prstGeom>
          <a:noFill/>
          <a:ln>
            <a:noFill/>
          </a:ln>
        </p:spPr>
        <p:txBody>
          <a:bodyPr lIns="91425" tIns="45700" rIns="91425" bIns="45700" anchor="t" anchorCtr="0">
            <a:noAutofit/>
          </a:bodyPr>
          <a:lstStyle/>
          <a:p>
            <a:pPr marL="457200" marR="0" lvl="0" indent="-381000" algn="l" rtl="0">
              <a:spcBef>
                <a:spcPts val="0"/>
              </a:spcBef>
              <a:spcAft>
                <a:spcPts val="1000"/>
              </a:spcAft>
              <a:buClr>
                <a:schemeClr val="dk1"/>
              </a:buClr>
              <a:buSzPct val="100000"/>
              <a:buChar char="●"/>
            </a:pPr>
            <a:r>
              <a:rPr lang="en-US" sz="2400">
                <a:solidFill>
                  <a:schemeClr val="dk1"/>
                </a:solidFill>
              </a:rPr>
              <a:t>how the new STEM Journeys are structured and what the content is​</a:t>
            </a:r>
          </a:p>
          <a:p>
            <a:pPr marL="457200" lvl="0" indent="-381000" rtl="0">
              <a:spcBef>
                <a:spcPts val="0"/>
              </a:spcBef>
              <a:spcAft>
                <a:spcPts val="1000"/>
              </a:spcAft>
              <a:buClr>
                <a:schemeClr val="dk1"/>
              </a:buClr>
              <a:buSzPct val="100000"/>
              <a:buChar char="●"/>
            </a:pPr>
            <a:r>
              <a:rPr lang="en-US" sz="2400" dirty="0">
                <a:solidFill>
                  <a:schemeClr val="dk1"/>
                </a:solidFill>
              </a:rPr>
              <a:t>what citizen science is</a:t>
            </a:r>
          </a:p>
          <a:p>
            <a:pPr marL="457200" lvl="0" indent="-381000" rtl="0">
              <a:spcBef>
                <a:spcPts val="0"/>
              </a:spcBef>
              <a:spcAft>
                <a:spcPts val="1000"/>
              </a:spcAft>
              <a:buClr>
                <a:schemeClr val="dk1"/>
              </a:buClr>
              <a:buSzPct val="100000"/>
              <a:buChar char="●"/>
            </a:pPr>
            <a:r>
              <a:rPr lang="en-US" sz="2400" dirty="0">
                <a:solidFill>
                  <a:schemeClr val="dk1"/>
                </a:solidFill>
              </a:rPr>
              <a:t>how to use </a:t>
            </a:r>
            <a:r>
              <a:rPr lang="en-US" sz="2400" dirty="0" err="1">
                <a:solidFill>
                  <a:schemeClr val="dk1"/>
                </a:solidFill>
              </a:rPr>
              <a:t>SciStarter</a:t>
            </a:r>
            <a:endParaRPr lang="en-US" sz="2400" dirty="0">
              <a:solidFill>
                <a:schemeClr val="dk1"/>
              </a:solidFill>
            </a:endParaRPr>
          </a:p>
          <a:p>
            <a:pPr marL="457200" marR="0" lvl="0" indent="-381000" algn="l" rtl="0">
              <a:spcBef>
                <a:spcPts val="0"/>
              </a:spcBef>
              <a:spcAft>
                <a:spcPts val="1000"/>
              </a:spcAft>
              <a:buClr>
                <a:schemeClr val="dk1"/>
              </a:buClr>
              <a:buSzPct val="100000"/>
              <a:buChar char="●"/>
            </a:pPr>
            <a:r>
              <a:rPr lang="en-US" sz="2400" dirty="0">
                <a:solidFill>
                  <a:schemeClr val="dk1"/>
                </a:solidFill>
              </a:rPr>
              <a:t>how to facilitate</a:t>
            </a:r>
            <a:r>
              <a:rPr lang="en-US" sz="2400" b="0" i="0" u="none" strike="noStrike" cap="none" dirty="0">
                <a:solidFill>
                  <a:schemeClr val="dk1"/>
                </a:solidFill>
                <a:latin typeface="Arial"/>
                <a:ea typeface="Arial"/>
                <a:cs typeface="Arial"/>
                <a:sym typeface="Arial"/>
              </a:rPr>
              <a:t> t</a:t>
            </a:r>
            <a:r>
              <a:rPr lang="en-US" sz="2400" dirty="0">
                <a:solidFill>
                  <a:schemeClr val="dk1"/>
                </a:solidFill>
              </a:rPr>
              <a:t>he </a:t>
            </a:r>
            <a:r>
              <a:rPr lang="en-US" sz="2400" i="1" dirty="0">
                <a:solidFill>
                  <a:schemeClr val="dk1"/>
                </a:solidFill>
              </a:rPr>
              <a:t>Think Like a Citizen Scientist </a:t>
            </a:r>
            <a:r>
              <a:rPr lang="en-US" sz="2400" dirty="0">
                <a:solidFill>
                  <a:schemeClr val="dk1"/>
                </a:solidFill>
              </a:rPr>
              <a:t>Journey</a:t>
            </a:r>
          </a:p>
        </p:txBody>
      </p:sp>
      <p:pic>
        <p:nvPicPr>
          <p:cNvPr id="139" name="Shape 139"/>
          <p:cNvPicPr preferRelativeResize="0"/>
          <p:nvPr/>
        </p:nvPicPr>
        <p:blipFill rotWithShape="1">
          <a:blip r:embed="rId4">
            <a:alphaModFix/>
          </a:blip>
          <a:srcRect r="1097"/>
          <a:stretch/>
        </p:blipFill>
        <p:spPr>
          <a:xfrm>
            <a:off x="4951200" y="2057402"/>
            <a:ext cx="4192800" cy="3294900"/>
          </a:xfrm>
          <a:prstGeom prst="rect">
            <a:avLst/>
          </a:prstGeom>
          <a:noFill/>
          <a:ln>
            <a:noFill/>
          </a:ln>
        </p:spPr>
      </p:pic>
      <p:sp>
        <p:nvSpPr>
          <p:cNvPr id="140" name="Shape 140"/>
          <p:cNvSpPr txBox="1"/>
          <p:nvPr/>
        </p:nvSpPr>
        <p:spPr>
          <a:xfrm>
            <a:off x="198300" y="1486900"/>
            <a:ext cx="4192800" cy="856800"/>
          </a:xfrm>
          <a:prstGeom prst="rect">
            <a:avLst/>
          </a:prstGeom>
          <a:noFill/>
          <a:ln>
            <a:noFill/>
          </a:ln>
        </p:spPr>
        <p:txBody>
          <a:bodyPr lIns="91425" tIns="91425" rIns="91425" bIns="91425" anchor="t" anchorCtr="0">
            <a:noAutofit/>
          </a:bodyPr>
          <a:lstStyle/>
          <a:p>
            <a:pPr marL="0" lvl="0" indent="0" rtl="0">
              <a:spcBef>
                <a:spcPts val="0"/>
              </a:spcBef>
              <a:buNone/>
            </a:pPr>
            <a:r>
              <a:rPr lang="en-US" sz="2400" b="1">
                <a:solidFill>
                  <a:schemeClr val="dk1"/>
                </a:solidFill>
              </a:rPr>
              <a:t>By the end of this training, </a:t>
            </a:r>
          </a:p>
          <a:p>
            <a:pPr marL="0" lvl="0" indent="0" rtl="0">
              <a:spcBef>
                <a:spcPts val="0"/>
              </a:spcBef>
              <a:buClr>
                <a:schemeClr val="dk1"/>
              </a:buClr>
              <a:buSzPct val="25000"/>
              <a:buFont typeface="Arial"/>
              <a:buNone/>
            </a:pPr>
            <a:r>
              <a:rPr lang="en-US" sz="2400" b="1">
                <a:solidFill>
                  <a:schemeClr val="dk1"/>
                </a:solidFill>
              </a:rPr>
              <a:t>you’ll understand: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p:nvPr/>
        </p:nvSpPr>
        <p:spPr>
          <a:xfrm>
            <a:off x="0" y="3007"/>
            <a:ext cx="9144000" cy="6854991"/>
          </a:xfrm>
          <a:prstGeom prst="rect">
            <a:avLst/>
          </a:prstGeom>
          <a:solidFill>
            <a:srgbClr val="00AE58"/>
          </a:solidFill>
          <a:ln>
            <a:noFill/>
          </a:ln>
        </p:spPr>
        <p:txBody>
          <a:bodyPr lIns="45700" tIns="45700" rIns="45700" bIns="45700" anchor="ctr" anchorCtr="0">
            <a:noAutofit/>
          </a:bodyPr>
          <a:lstStyle/>
          <a:p>
            <a:pPr marL="0" marR="0" lvl="0" indent="0" algn="ctr" rtl="0">
              <a:spcBef>
                <a:spcPts val="0"/>
              </a:spcBef>
              <a:buNone/>
            </a:pPr>
            <a:endParaRPr sz="1800" i="1">
              <a:solidFill>
                <a:schemeClr val="dk1"/>
              </a:solidFill>
              <a:latin typeface="Calibri"/>
              <a:ea typeface="Calibri"/>
              <a:cs typeface="Calibri"/>
              <a:sym typeface="Calibri"/>
            </a:endParaRPr>
          </a:p>
        </p:txBody>
      </p:sp>
      <p:pic>
        <p:nvPicPr>
          <p:cNvPr id="519" name="Shape 519"/>
          <p:cNvPicPr preferRelativeResize="0"/>
          <p:nvPr/>
        </p:nvPicPr>
        <p:blipFill rotWithShape="1">
          <a:blip r:embed="rId3">
            <a:alphaModFix/>
          </a:blip>
          <a:srcRect/>
          <a:stretch/>
        </p:blipFill>
        <p:spPr>
          <a:xfrm>
            <a:off x="5083342" y="-535450"/>
            <a:ext cx="5143499" cy="5143499"/>
          </a:xfrm>
          <a:prstGeom prst="rect">
            <a:avLst/>
          </a:prstGeom>
          <a:noFill/>
          <a:ln>
            <a:noFill/>
          </a:ln>
        </p:spPr>
      </p:pic>
      <p:sp>
        <p:nvSpPr>
          <p:cNvPr id="520" name="Shape 520"/>
          <p:cNvSpPr txBox="1">
            <a:spLocks noGrp="1"/>
          </p:cNvSpPr>
          <p:nvPr>
            <p:ph type="title"/>
          </p:nvPr>
        </p:nvSpPr>
        <p:spPr>
          <a:xfrm>
            <a:off x="722312" y="4406901"/>
            <a:ext cx="7772400" cy="1362075"/>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4000" b="1" i="0" u="none" strike="noStrike" cap="none">
                <a:solidFill>
                  <a:schemeClr val="dk1"/>
                </a:solidFill>
                <a:latin typeface="Arial"/>
                <a:ea typeface="Arial"/>
                <a:cs typeface="Arial"/>
                <a:sym typeface="Arial"/>
              </a:rPr>
              <a:t>QUESTIONS?</a:t>
            </a:r>
          </a:p>
        </p:txBody>
      </p:sp>
      <p:sp>
        <p:nvSpPr>
          <p:cNvPr id="521" name="Shape 521"/>
          <p:cNvSpPr txBox="1">
            <a:spLocks noGrp="1"/>
          </p:cNvSpPr>
          <p:nvPr>
            <p:ph type="body" idx="1"/>
          </p:nvPr>
        </p:nvSpPr>
        <p:spPr>
          <a:xfrm>
            <a:off x="722312" y="2906713"/>
            <a:ext cx="7772400" cy="1500187"/>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Arial"/>
              <a:buNone/>
            </a:pPr>
            <a:r>
              <a:rPr lang="en-US">
                <a:solidFill>
                  <a:schemeClr val="lt1"/>
                </a:solidFill>
              </a:rPr>
              <a:t>Think Like a Citizen Scientist </a:t>
            </a:r>
          </a:p>
        </p:txBody>
      </p:sp>
      <p:sp>
        <p:nvSpPr>
          <p:cNvPr id="522" name="Shape 522"/>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40</a:t>
            </a:fld>
            <a:endParaRPr lang="en-US" sz="1200">
              <a:solidFill>
                <a:srgbClr val="888888"/>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p:nvPr/>
        </p:nvSpPr>
        <p:spPr>
          <a:xfrm>
            <a:off x="0" y="3008"/>
            <a:ext cx="9144000" cy="6855000"/>
          </a:xfrm>
          <a:prstGeom prst="rect">
            <a:avLst/>
          </a:prstGeom>
          <a:solidFill>
            <a:srgbClr val="00AE58"/>
          </a:solidFill>
          <a:ln>
            <a:noFill/>
          </a:ln>
        </p:spPr>
        <p:txBody>
          <a:bodyPr lIns="45700" tIns="45700" rIns="45700" bIns="45700" anchor="ctr" anchorCtr="0">
            <a:noAutofit/>
          </a:bodyPr>
          <a:lstStyle/>
          <a:p>
            <a:pPr marL="0" marR="0" lvl="0" indent="0" algn="ctr" rtl="0">
              <a:spcBef>
                <a:spcPts val="0"/>
              </a:spcBef>
              <a:buNone/>
            </a:pPr>
            <a:endParaRPr sz="1800" b="0" i="1" u="none" strike="noStrike" cap="none">
              <a:solidFill>
                <a:schemeClr val="dk1"/>
              </a:solidFill>
              <a:latin typeface="Calibri"/>
              <a:ea typeface="Calibri"/>
              <a:cs typeface="Calibri"/>
              <a:sym typeface="Calibri"/>
            </a:endParaRPr>
          </a:p>
        </p:txBody>
      </p:sp>
      <p:pic>
        <p:nvPicPr>
          <p:cNvPr id="146" name="Shape 146"/>
          <p:cNvPicPr preferRelativeResize="0"/>
          <p:nvPr/>
        </p:nvPicPr>
        <p:blipFill rotWithShape="1">
          <a:blip r:embed="rId3">
            <a:alphaModFix/>
          </a:blip>
          <a:srcRect/>
          <a:stretch/>
        </p:blipFill>
        <p:spPr>
          <a:xfrm>
            <a:off x="5083342" y="-535450"/>
            <a:ext cx="5143500" cy="5143500"/>
          </a:xfrm>
          <a:prstGeom prst="rect">
            <a:avLst/>
          </a:prstGeom>
          <a:noFill/>
          <a:ln>
            <a:noFill/>
          </a:ln>
        </p:spPr>
      </p:pic>
      <p:sp>
        <p:nvSpPr>
          <p:cNvPr id="147" name="Shape 147"/>
          <p:cNvSpPr txBox="1">
            <a:spLocks noGrp="1"/>
          </p:cNvSpPr>
          <p:nvPr>
            <p:ph type="title"/>
          </p:nvPr>
        </p:nvSpPr>
        <p:spPr>
          <a:xfrm>
            <a:off x="722312" y="4406901"/>
            <a:ext cx="7772400" cy="13620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a:t>WHAT IS CITIZEN SCIENCE?</a:t>
            </a:r>
          </a:p>
        </p:txBody>
      </p:sp>
      <p:sp>
        <p:nvSpPr>
          <p:cNvPr id="148" name="Shape 148"/>
          <p:cNvSpPr txBox="1">
            <a:spLocks noGrp="1"/>
          </p:cNvSpPr>
          <p:nvPr>
            <p:ph type="body" idx="1"/>
          </p:nvPr>
        </p:nvSpPr>
        <p:spPr>
          <a:xfrm>
            <a:off x="722312" y="2906713"/>
            <a:ext cx="7772400" cy="15003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Arial"/>
              <a:buNone/>
            </a:pPr>
            <a:r>
              <a:rPr lang="en-US" sz="2000" b="0" i="0" u="none" strike="noStrike" cap="none">
                <a:solidFill>
                  <a:schemeClr val="lt1"/>
                </a:solidFill>
                <a:latin typeface="Arial"/>
                <a:ea typeface="Arial"/>
                <a:cs typeface="Arial"/>
                <a:sym typeface="Arial"/>
              </a:rPr>
              <a:t>Think Like a Citizen Scientist</a:t>
            </a:r>
          </a:p>
        </p:txBody>
      </p:sp>
      <p:sp>
        <p:nvSpPr>
          <p:cNvPr id="149" name="Shape 149"/>
          <p:cNvSpPr txBox="1">
            <a:spLocks noGrp="1"/>
          </p:cNvSpPr>
          <p:nvPr>
            <p:ph type="sldNum" idx="12"/>
          </p:nvPr>
        </p:nvSpPr>
        <p:spPr>
          <a:xfrm>
            <a:off x="6553200" y="6356351"/>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5</a:t>
            </a:fld>
            <a:endParaRPr lang="en-US" sz="1200" b="0" i="0" u="none" strike="noStrike" cap="none">
              <a:solidFill>
                <a:srgbClr val="888888"/>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i="0" u="none" strike="noStrike" cap="none">
                <a:solidFill>
                  <a:srgbClr val="FFFFFF"/>
                </a:solidFill>
                <a:latin typeface="Arial"/>
                <a:ea typeface="Arial"/>
                <a:cs typeface="Arial"/>
                <a:sym typeface="Arial"/>
              </a:rPr>
              <a:t>What is Citizen Science?</a:t>
            </a:r>
          </a:p>
        </p:txBody>
      </p:sp>
      <p:pic>
        <p:nvPicPr>
          <p:cNvPr id="157" name="Shape 157"/>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158" name="Shape 158"/>
          <p:cNvSpPr txBox="1"/>
          <p:nvPr/>
        </p:nvSpPr>
        <p:spPr>
          <a:xfrm>
            <a:off x="184600" y="1596325"/>
            <a:ext cx="3313500" cy="3802800"/>
          </a:xfrm>
          <a:prstGeom prst="rect">
            <a:avLst/>
          </a:prstGeom>
          <a:noFill/>
          <a:ln>
            <a:noFill/>
          </a:ln>
        </p:spPr>
        <p:txBody>
          <a:bodyPr lIns="91425" tIns="91425" rIns="91425" bIns="91425" anchor="ctr" anchorCtr="0">
            <a:noAutofit/>
          </a:bodyPr>
          <a:lstStyle/>
          <a:p>
            <a:pPr lvl="0" rtl="0">
              <a:spcBef>
                <a:spcPts val="0"/>
              </a:spcBef>
              <a:buNone/>
            </a:pPr>
            <a:r>
              <a:rPr lang="en-US"/>
              <a:t>Citizen science is a way for everyday people to help scientists do research.</a:t>
            </a:r>
          </a:p>
          <a:p>
            <a:pPr lvl="0" rtl="0">
              <a:spcBef>
                <a:spcPts val="0"/>
              </a:spcBef>
              <a:buNone/>
            </a:pPr>
            <a:endParaRPr/>
          </a:p>
          <a:p>
            <a:pPr lvl="0" rtl="0">
              <a:spcBef>
                <a:spcPts val="0"/>
              </a:spcBef>
              <a:buNone/>
            </a:pPr>
            <a:r>
              <a:rPr lang="en-US"/>
              <a:t>When scientists need a lot of data, they ask for the public’s help.</a:t>
            </a:r>
          </a:p>
          <a:p>
            <a:pPr lvl="0" rtl="0">
              <a:spcBef>
                <a:spcPts val="0"/>
              </a:spcBef>
              <a:buNone/>
            </a:pPr>
            <a:endParaRPr/>
          </a:p>
          <a:p>
            <a:pPr lvl="0" rtl="0">
              <a:spcBef>
                <a:spcPts val="0"/>
              </a:spcBef>
              <a:buNone/>
            </a:pPr>
            <a:r>
              <a:rPr lang="en-US"/>
              <a:t>People sign up to collect data by doing activities such as taking photos of clouds or streams, documenting changes in nature, or even counting visible stars to help scientist learn about light pollution.   </a:t>
            </a:r>
          </a:p>
          <a:p>
            <a:pPr lvl="0" rtl="0">
              <a:spcBef>
                <a:spcPts val="0"/>
              </a:spcBef>
              <a:buNone/>
            </a:pPr>
            <a:endParaRPr b="1">
              <a:solidFill>
                <a:srgbClr val="980000"/>
              </a:solidFill>
            </a:endParaRPr>
          </a:p>
          <a:p>
            <a:pPr lvl="0" rtl="0">
              <a:spcBef>
                <a:spcPts val="0"/>
              </a:spcBef>
              <a:buNone/>
            </a:pPr>
            <a:r>
              <a:rPr lang="en-US"/>
              <a:t>Then they send the scientist their data. The scientist analyzes the information and uses it t</a:t>
            </a:r>
            <a:r>
              <a:rPr lang="en-US" b="1">
                <a:solidFill>
                  <a:srgbClr val="980000"/>
                </a:solidFill>
              </a:rPr>
              <a:t>o better understand the world.</a:t>
            </a:r>
          </a:p>
        </p:txBody>
      </p:sp>
      <p:pic>
        <p:nvPicPr>
          <p:cNvPr id="159" name="Shape 159" descr="Camp14_MO_Heartland_0387_02360 copy.jpg"/>
          <p:cNvPicPr preferRelativeResize="0"/>
          <p:nvPr/>
        </p:nvPicPr>
        <p:blipFill>
          <a:blip r:embed="rId4">
            <a:alphaModFix/>
          </a:blip>
          <a:stretch>
            <a:fillRect/>
          </a:stretch>
        </p:blipFill>
        <p:spPr>
          <a:xfrm>
            <a:off x="3599775" y="1596324"/>
            <a:ext cx="5491921" cy="36653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p:nvPr/>
        </p:nvSpPr>
        <p:spPr>
          <a:xfrm>
            <a:off x="0" y="0"/>
            <a:ext cx="9144000" cy="1099200"/>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i="0" u="none" strike="noStrike" cap="none">
                <a:solidFill>
                  <a:srgbClr val="FFFFFF"/>
                </a:solidFill>
                <a:latin typeface="Arial"/>
                <a:ea typeface="Arial"/>
                <a:cs typeface="Arial"/>
                <a:sym typeface="Arial"/>
              </a:rPr>
              <a:t>What </a:t>
            </a:r>
            <a:r>
              <a:rPr lang="en-US" sz="2700" b="1">
                <a:solidFill>
                  <a:srgbClr val="FFFFFF"/>
                </a:solidFill>
              </a:rPr>
              <a:t>will girls learn</a:t>
            </a:r>
            <a:r>
              <a:rPr lang="en-US" sz="2700" b="1" i="0" u="none" strike="noStrike" cap="none">
                <a:solidFill>
                  <a:srgbClr val="FFFFFF"/>
                </a:solidFill>
                <a:latin typeface="Arial"/>
                <a:ea typeface="Arial"/>
                <a:cs typeface="Arial"/>
                <a:sym typeface="Arial"/>
              </a:rPr>
              <a:t>?</a:t>
            </a:r>
          </a:p>
        </p:txBody>
      </p:sp>
      <p:pic>
        <p:nvPicPr>
          <p:cNvPr id="167" name="Shape 167"/>
          <p:cNvPicPr preferRelativeResize="0"/>
          <p:nvPr/>
        </p:nvPicPr>
        <p:blipFill rotWithShape="1">
          <a:blip r:embed="rId3">
            <a:alphaModFix/>
          </a:blip>
          <a:srcRect/>
          <a:stretch/>
        </p:blipFill>
        <p:spPr>
          <a:xfrm>
            <a:off x="7694989" y="-235097"/>
            <a:ext cx="1569600" cy="1569600"/>
          </a:xfrm>
          <a:prstGeom prst="rect">
            <a:avLst/>
          </a:prstGeom>
          <a:noFill/>
          <a:ln>
            <a:noFill/>
          </a:ln>
        </p:spPr>
      </p:pic>
      <p:sp>
        <p:nvSpPr>
          <p:cNvPr id="168" name="Shape 168"/>
          <p:cNvSpPr txBox="1"/>
          <p:nvPr/>
        </p:nvSpPr>
        <p:spPr>
          <a:xfrm>
            <a:off x="166125" y="1572350"/>
            <a:ext cx="4371000" cy="4753500"/>
          </a:xfrm>
          <a:prstGeom prst="rect">
            <a:avLst/>
          </a:prstGeom>
          <a:noFill/>
          <a:ln>
            <a:noFill/>
          </a:ln>
        </p:spPr>
        <p:txBody>
          <a:bodyPr lIns="91425" tIns="45700" rIns="91425" bIns="45700" anchor="t" anchorCtr="0">
            <a:noAutofit/>
          </a:bodyPr>
          <a:lstStyle/>
          <a:p>
            <a:pPr marL="0" marR="0" lvl="0" indent="0" algn="l" rtl="0">
              <a:spcBef>
                <a:spcPts val="0"/>
              </a:spcBef>
              <a:buNone/>
            </a:pPr>
            <a:endParaRPr sz="2400" b="1">
              <a:solidFill>
                <a:schemeClr val="dk1"/>
              </a:solidFill>
            </a:endParaRPr>
          </a:p>
          <a:p>
            <a:pPr marL="457200" marR="0" lvl="0" indent="-381000" algn="l" rtl="0">
              <a:spcBef>
                <a:spcPts val="0"/>
              </a:spcBef>
              <a:buClr>
                <a:schemeClr val="dk1"/>
              </a:buClr>
              <a:buSzPct val="100000"/>
              <a:buChar char="●"/>
            </a:pPr>
            <a:r>
              <a:rPr lang="en-US" sz="2400">
                <a:solidFill>
                  <a:schemeClr val="dk1"/>
                </a:solidFill>
              </a:rPr>
              <a:t>How scientists study the world to learn new things</a:t>
            </a:r>
          </a:p>
          <a:p>
            <a:pPr marR="0" lvl="0" algn="l" rtl="0">
              <a:spcBef>
                <a:spcPts val="0"/>
              </a:spcBef>
              <a:buNone/>
            </a:pPr>
            <a:endParaRPr sz="2400">
              <a:solidFill>
                <a:schemeClr val="dk1"/>
              </a:solidFill>
            </a:endParaRPr>
          </a:p>
          <a:p>
            <a:pPr marL="457200" marR="0" lvl="0" indent="-381000" algn="l" rtl="0">
              <a:spcBef>
                <a:spcPts val="0"/>
              </a:spcBef>
              <a:buClr>
                <a:schemeClr val="dk1"/>
              </a:buClr>
              <a:buSzPct val="100000"/>
              <a:buChar char="●"/>
            </a:pPr>
            <a:r>
              <a:rPr lang="en-US" sz="2400">
                <a:solidFill>
                  <a:schemeClr val="dk1"/>
                </a:solidFill>
              </a:rPr>
              <a:t>How their citizen science projects will help real scientists answer important questions  </a:t>
            </a:r>
          </a:p>
          <a:p>
            <a:pPr marR="0" lvl="0" algn="l" rtl="0">
              <a:spcBef>
                <a:spcPts val="0"/>
              </a:spcBef>
              <a:buNone/>
            </a:pPr>
            <a:endParaRPr sz="2400">
              <a:solidFill>
                <a:schemeClr val="dk1"/>
              </a:solidFill>
            </a:endParaRPr>
          </a:p>
          <a:p>
            <a:pPr marL="457200" lvl="0" indent="-381000" rtl="0">
              <a:spcBef>
                <a:spcPts val="0"/>
              </a:spcBef>
              <a:buClr>
                <a:schemeClr val="dk1"/>
              </a:buClr>
              <a:buSzPct val="100000"/>
              <a:buChar char="●"/>
            </a:pPr>
            <a:r>
              <a:rPr lang="en-US" sz="2400">
                <a:solidFill>
                  <a:schemeClr val="dk1"/>
                </a:solidFill>
              </a:rPr>
              <a:t>That anyone can participate in science — and have fun doing it!</a:t>
            </a:r>
          </a:p>
          <a:p>
            <a:pPr marR="0" lvl="0" algn="l" rtl="0">
              <a:spcBef>
                <a:spcPts val="0"/>
              </a:spcBef>
              <a:buNone/>
            </a:pPr>
            <a:endParaRPr sz="2400" i="1">
              <a:solidFill>
                <a:schemeClr val="dk1"/>
              </a:solidFill>
            </a:endParaRPr>
          </a:p>
          <a:p>
            <a:pPr marR="0" lvl="0" algn="l" rtl="0">
              <a:spcBef>
                <a:spcPts val="0"/>
              </a:spcBef>
              <a:buNone/>
            </a:pPr>
            <a:r>
              <a:rPr lang="en-US" sz="2400">
                <a:solidFill>
                  <a:schemeClr val="dk1"/>
                </a:solidFill>
              </a:rPr>
              <a:t>    </a:t>
            </a:r>
            <a:r>
              <a:rPr lang="en-US" sz="2400" i="1">
                <a:solidFill>
                  <a:schemeClr val="dk1"/>
                </a:solidFill>
              </a:rPr>
              <a:t> 							</a:t>
            </a:r>
          </a:p>
          <a:p>
            <a:pPr lvl="0" rtl="0">
              <a:spcBef>
                <a:spcPts val="0"/>
              </a:spcBef>
              <a:buNone/>
            </a:pPr>
            <a:r>
              <a:rPr lang="en-US" sz="2400">
                <a:solidFill>
                  <a:schemeClr val="dk1"/>
                </a:solidFill>
              </a:rPr>
              <a:t>							</a:t>
            </a:r>
          </a:p>
          <a:p>
            <a:pPr marL="257175" marR="0" lvl="0" indent="-257175" algn="l" rtl="0">
              <a:spcBef>
                <a:spcPts val="0"/>
              </a:spcBef>
              <a:buSzPct val="25000"/>
              <a:buNone/>
            </a:pPr>
            <a:r>
              <a:rPr lang="en-US" sz="2400">
                <a:solidFill>
                  <a:schemeClr val="dk1"/>
                </a:solidFill>
              </a:rPr>
              <a:t> </a:t>
            </a:r>
          </a:p>
        </p:txBody>
      </p:sp>
      <p:pic>
        <p:nvPicPr>
          <p:cNvPr id="169" name="Shape 169"/>
          <p:cNvPicPr preferRelativeResize="0"/>
          <p:nvPr/>
        </p:nvPicPr>
        <p:blipFill>
          <a:blip r:embed="rId4">
            <a:alphaModFix/>
          </a:blip>
          <a:stretch>
            <a:fillRect/>
          </a:stretch>
        </p:blipFill>
        <p:spPr>
          <a:xfrm>
            <a:off x="4979225" y="1185150"/>
            <a:ext cx="3640039" cy="5454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p:nvPr/>
        </p:nvSpPr>
        <p:spPr>
          <a:xfrm>
            <a:off x="0" y="3008"/>
            <a:ext cx="9144000" cy="6855000"/>
          </a:xfrm>
          <a:prstGeom prst="rect">
            <a:avLst/>
          </a:prstGeom>
          <a:solidFill>
            <a:srgbClr val="00AE58"/>
          </a:solidFill>
          <a:ln>
            <a:noFill/>
          </a:ln>
        </p:spPr>
        <p:txBody>
          <a:bodyPr lIns="45700" tIns="45700" rIns="45700" bIns="45700" anchor="ctr" anchorCtr="0">
            <a:noAutofit/>
          </a:bodyPr>
          <a:lstStyle/>
          <a:p>
            <a:pPr marL="0" marR="0" lvl="0" indent="0" algn="ctr" rtl="0">
              <a:spcBef>
                <a:spcPts val="0"/>
              </a:spcBef>
              <a:buNone/>
            </a:pPr>
            <a:endParaRPr sz="1800" b="0" i="1" u="none" strike="noStrike" cap="none">
              <a:solidFill>
                <a:schemeClr val="dk1"/>
              </a:solidFill>
              <a:latin typeface="Calibri"/>
              <a:ea typeface="Calibri"/>
              <a:cs typeface="Calibri"/>
              <a:sym typeface="Calibri"/>
            </a:endParaRPr>
          </a:p>
        </p:txBody>
      </p:sp>
      <p:pic>
        <p:nvPicPr>
          <p:cNvPr id="175" name="Shape 175"/>
          <p:cNvPicPr preferRelativeResize="0"/>
          <p:nvPr/>
        </p:nvPicPr>
        <p:blipFill rotWithShape="1">
          <a:blip r:embed="rId3">
            <a:alphaModFix/>
          </a:blip>
          <a:srcRect/>
          <a:stretch/>
        </p:blipFill>
        <p:spPr>
          <a:xfrm>
            <a:off x="5083342" y="-535450"/>
            <a:ext cx="5143500" cy="5143500"/>
          </a:xfrm>
          <a:prstGeom prst="rect">
            <a:avLst/>
          </a:prstGeom>
          <a:noFill/>
          <a:ln>
            <a:noFill/>
          </a:ln>
        </p:spPr>
      </p:pic>
      <p:sp>
        <p:nvSpPr>
          <p:cNvPr id="176" name="Shape 176"/>
          <p:cNvSpPr txBox="1">
            <a:spLocks noGrp="1"/>
          </p:cNvSpPr>
          <p:nvPr>
            <p:ph type="title"/>
          </p:nvPr>
        </p:nvSpPr>
        <p:spPr>
          <a:xfrm>
            <a:off x="722312" y="4406901"/>
            <a:ext cx="7772400" cy="13620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a:t>STEM </a:t>
            </a:r>
            <a:r>
              <a:rPr lang="en-US" sz="4000" b="1" i="0" u="none" strike="noStrike" cap="none">
                <a:solidFill>
                  <a:schemeClr val="dk1"/>
                </a:solidFill>
                <a:latin typeface="Arial"/>
                <a:ea typeface="Arial"/>
                <a:cs typeface="Arial"/>
                <a:sym typeface="Arial"/>
              </a:rPr>
              <a:t>JOURNEY STRUCTURE</a:t>
            </a:r>
          </a:p>
          <a:p>
            <a:pPr marL="0" marR="0" lvl="0" indent="0" algn="l" rtl="0">
              <a:spcBef>
                <a:spcPts val="0"/>
              </a:spcBef>
              <a:buClr>
                <a:schemeClr val="dk1"/>
              </a:buClr>
              <a:buSzPct val="25000"/>
              <a:buFont typeface="Arial"/>
              <a:buNone/>
            </a:pPr>
            <a:r>
              <a:rPr lang="en-US"/>
              <a:t>AND ACTIVITIES</a:t>
            </a:r>
          </a:p>
        </p:txBody>
      </p:sp>
      <p:sp>
        <p:nvSpPr>
          <p:cNvPr id="177" name="Shape 177"/>
          <p:cNvSpPr txBox="1">
            <a:spLocks noGrp="1"/>
          </p:cNvSpPr>
          <p:nvPr>
            <p:ph type="body" idx="1"/>
          </p:nvPr>
        </p:nvSpPr>
        <p:spPr>
          <a:xfrm>
            <a:off x="722312" y="2906713"/>
            <a:ext cx="7772400" cy="15003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Arial"/>
              <a:buNone/>
            </a:pPr>
            <a:r>
              <a:rPr lang="en-US" sz="2000" b="0" i="0" u="none" strike="noStrike" cap="none">
                <a:solidFill>
                  <a:schemeClr val="lt1"/>
                </a:solidFill>
                <a:latin typeface="Arial"/>
                <a:ea typeface="Arial"/>
                <a:cs typeface="Arial"/>
                <a:sym typeface="Arial"/>
              </a:rPr>
              <a:t>Think Like a Citizen Scientist</a:t>
            </a:r>
          </a:p>
        </p:txBody>
      </p:sp>
      <p:sp>
        <p:nvSpPr>
          <p:cNvPr id="178" name="Shape 178"/>
          <p:cNvSpPr txBox="1">
            <a:spLocks noGrp="1"/>
          </p:cNvSpPr>
          <p:nvPr>
            <p:ph type="sldNum" idx="12"/>
          </p:nvPr>
        </p:nvSpPr>
        <p:spPr>
          <a:xfrm>
            <a:off x="6553200" y="6356351"/>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8</a:t>
            </a:fld>
            <a:endParaRPr lang="en-US" sz="1200" b="0" i="0" u="none" strike="noStrike" cap="none">
              <a:solidFill>
                <a:srgbClr val="888888"/>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p:nvPr/>
        </p:nvSpPr>
        <p:spPr>
          <a:xfrm>
            <a:off x="0" y="0"/>
            <a:ext cx="9144000" cy="1099271"/>
          </a:xfrm>
          <a:prstGeom prst="rect">
            <a:avLst/>
          </a:prstGeom>
          <a:solidFill>
            <a:srgbClr val="00AE58"/>
          </a:solidFill>
          <a:ln>
            <a:noFill/>
          </a:ln>
        </p:spPr>
        <p:txBody>
          <a:bodyPr lIns="19050" tIns="19050" rIns="19050" bIns="19050" anchor="ctr" anchorCtr="0">
            <a:noAutofit/>
          </a:bodyPr>
          <a:lstStyle/>
          <a:p>
            <a:pPr marL="0" marR="0" lvl="0" indent="0" algn="ctr" rtl="0">
              <a:spcBef>
                <a:spcPts val="0"/>
              </a:spcBef>
              <a:buSzPct val="25000"/>
              <a:buNone/>
            </a:pPr>
            <a:r>
              <a:rPr lang="en-US" sz="2700" b="1" i="0" u="none" strike="noStrike" cap="none">
                <a:solidFill>
                  <a:srgbClr val="FFFFFF"/>
                </a:solidFill>
                <a:latin typeface="Arial"/>
                <a:ea typeface="Arial"/>
                <a:cs typeface="Arial"/>
                <a:sym typeface="Arial"/>
              </a:rPr>
              <a:t>STEM Journey Design</a:t>
            </a:r>
          </a:p>
        </p:txBody>
      </p:sp>
      <p:graphicFrame>
        <p:nvGraphicFramePr>
          <p:cNvPr id="186" name="Shape 186"/>
          <p:cNvGraphicFramePr/>
          <p:nvPr/>
        </p:nvGraphicFramePr>
        <p:xfrm>
          <a:off x="1619587" y="1334378"/>
          <a:ext cx="5904825" cy="5155790"/>
        </p:xfrm>
        <a:graphic>
          <a:graphicData uri="http://schemas.openxmlformats.org/drawingml/2006/table">
            <a:tbl>
              <a:tblPr firstRow="1" bandRow="1">
                <a:noFill/>
                <a:tableStyleId>{46D51BFC-8BC9-4C6F-9FA0-FDB98785B4C9}</a:tableStyleId>
              </a:tblPr>
              <a:tblGrid>
                <a:gridCol w="1968275"/>
                <a:gridCol w="1968275"/>
                <a:gridCol w="1968275"/>
              </a:tblGrid>
              <a:tr h="700400">
                <a:tc>
                  <a:txBody>
                    <a:bodyPr/>
                    <a:lstStyle/>
                    <a:p>
                      <a:pPr marL="0" marR="0" lvl="0" indent="0" algn="ctr" rtl="0">
                        <a:spcBef>
                          <a:spcPts val="0"/>
                        </a:spcBef>
                        <a:buSzPct val="25000"/>
                        <a:buNone/>
                      </a:pPr>
                      <a:r>
                        <a:rPr lang="en-US" sz="1800" u="none" strike="noStrike" cap="none">
                          <a:latin typeface="Arial"/>
                          <a:ea typeface="Arial"/>
                          <a:cs typeface="Arial"/>
                          <a:sym typeface="Arial"/>
                        </a:rPr>
                        <a:t>Meeting 1 - 3</a:t>
                      </a: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tcPr>
                </a:tc>
                <a:tc>
                  <a:txBody>
                    <a:bodyPr/>
                    <a:lstStyle/>
                    <a:p>
                      <a:pPr marL="0" marR="0" lvl="0" indent="0" algn="ctr" rtl="0">
                        <a:spcBef>
                          <a:spcPts val="0"/>
                        </a:spcBef>
                        <a:buSzPct val="25000"/>
                        <a:buNone/>
                      </a:pPr>
                      <a:r>
                        <a:rPr lang="en-US" sz="1800" u="none" strike="noStrike" cap="none">
                          <a:latin typeface="Arial"/>
                          <a:ea typeface="Arial"/>
                          <a:cs typeface="Arial"/>
                          <a:sym typeface="Arial"/>
                        </a:rPr>
                        <a:t>Meeting 4 - 5</a:t>
                      </a: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tcPr>
                </a:tc>
                <a:tc>
                  <a:txBody>
                    <a:bodyPr/>
                    <a:lstStyle/>
                    <a:p>
                      <a:pPr marL="0" marR="0" lvl="0" indent="0" algn="ctr" rtl="0">
                        <a:spcBef>
                          <a:spcPts val="0"/>
                        </a:spcBef>
                        <a:buSzPct val="25000"/>
                        <a:buNone/>
                      </a:pPr>
                      <a:r>
                        <a:rPr lang="en-US" sz="1800" u="none" strike="noStrike" cap="none">
                          <a:latin typeface="Arial"/>
                          <a:ea typeface="Arial"/>
                          <a:cs typeface="Arial"/>
                          <a:sym typeface="Arial"/>
                        </a:rPr>
                        <a:t>Meeting 6</a:t>
                      </a: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tcPr>
                </a:tc>
              </a:tr>
              <a:tr h="957750">
                <a:tc>
                  <a:txBody>
                    <a:bodyPr/>
                    <a:lstStyle/>
                    <a:p>
                      <a:pPr marL="0" marR="0" lvl="0" indent="0" algn="ctr" rtl="0">
                        <a:spcBef>
                          <a:spcPts val="0"/>
                        </a:spcBef>
                        <a:buSzPct val="25000"/>
                        <a:buNone/>
                      </a:pPr>
                      <a:r>
                        <a:rPr lang="en-US" sz="1800" u="none" strike="noStrike" cap="none">
                          <a:latin typeface="Arial"/>
                          <a:ea typeface="Arial"/>
                          <a:cs typeface="Arial"/>
                          <a:sym typeface="Arial"/>
                        </a:rPr>
                        <a:t>As Girls Arrive</a:t>
                      </a: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chemeClr val="dk1"/>
                        </a:buClr>
                        <a:buSzPct val="25000"/>
                        <a:buFont typeface="Calibri"/>
                        <a:buNone/>
                      </a:pPr>
                      <a:endParaRPr sz="1800"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1800" u="none" strike="noStrike" cap="none">
                          <a:latin typeface="Arial"/>
                          <a:ea typeface="Arial"/>
                          <a:cs typeface="Arial"/>
                          <a:sym typeface="Arial"/>
                        </a:rPr>
                        <a:t>As Girls Arrive</a:t>
                      </a:r>
                    </a:p>
                    <a:p>
                      <a:pPr marL="0" marR="0" lvl="0" indent="0" algn="ctr" rtl="0">
                        <a:spcBef>
                          <a:spcPts val="0"/>
                        </a:spcBef>
                        <a:buSzPct val="25000"/>
                        <a:buNone/>
                      </a:pPr>
                      <a:endParaRPr sz="1800" u="none" strike="noStrike" cap="none">
                        <a:latin typeface="Arial"/>
                        <a:ea typeface="Arial"/>
                        <a:cs typeface="Arial"/>
                        <a:sym typeface="Arial"/>
                      </a:endParaRP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chemeClr val="dk1"/>
                        </a:buClr>
                        <a:buSzPct val="25000"/>
                        <a:buFont typeface="Calibri"/>
                        <a:buNone/>
                      </a:pPr>
                      <a:endParaRPr sz="1800"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1800" u="none" strike="noStrike" cap="none">
                          <a:latin typeface="Arial"/>
                          <a:ea typeface="Arial"/>
                          <a:cs typeface="Arial"/>
                          <a:sym typeface="Arial"/>
                        </a:rPr>
                        <a:t>As Girls Arrive</a:t>
                      </a:r>
                    </a:p>
                    <a:p>
                      <a:pPr marL="0" marR="0" lvl="0" indent="0" algn="ctr" rtl="0">
                        <a:spcBef>
                          <a:spcPts val="0"/>
                        </a:spcBef>
                        <a:buSzPct val="25000"/>
                        <a:buNone/>
                      </a:pPr>
                      <a:endParaRPr sz="1800" u="none" strike="noStrike" cap="none">
                        <a:latin typeface="Arial"/>
                        <a:ea typeface="Arial"/>
                        <a:cs typeface="Arial"/>
                        <a:sym typeface="Arial"/>
                      </a:endParaRP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solidFill>
                      <a:srgbClr val="F2F2F2"/>
                    </a:solidFill>
                  </a:tcPr>
                </a:tc>
              </a:tr>
              <a:tr h="957750">
                <a:tc>
                  <a:txBody>
                    <a:bodyPr/>
                    <a:lstStyle/>
                    <a:p>
                      <a:pPr marL="0" marR="0" lvl="0" indent="0" algn="ctr" rtl="0">
                        <a:spcBef>
                          <a:spcPts val="0"/>
                        </a:spcBef>
                        <a:buSzPct val="25000"/>
                        <a:buNone/>
                      </a:pPr>
                      <a:r>
                        <a:rPr lang="en-US" sz="1800" u="none" strike="noStrike" cap="none">
                          <a:latin typeface="Arial"/>
                          <a:ea typeface="Arial"/>
                          <a:cs typeface="Arial"/>
                          <a:sym typeface="Arial"/>
                        </a:rPr>
                        <a:t>Opening Ceremony</a:t>
                      </a: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chemeClr val="dk1"/>
                        </a:buClr>
                        <a:buSzPct val="25000"/>
                        <a:buFont typeface="Calibri"/>
                        <a:buNone/>
                      </a:pPr>
                      <a:endParaRPr sz="1800"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1800" u="none" strike="noStrike" cap="none">
                          <a:latin typeface="Arial"/>
                          <a:ea typeface="Arial"/>
                          <a:cs typeface="Arial"/>
                          <a:sym typeface="Arial"/>
                        </a:rPr>
                        <a:t>Opening Ceremony</a:t>
                      </a:r>
                    </a:p>
                    <a:p>
                      <a:pPr marL="0" marR="0" lvl="0" indent="0" algn="ctr" rtl="0">
                        <a:spcBef>
                          <a:spcPts val="0"/>
                        </a:spcBef>
                        <a:buSzPct val="25000"/>
                        <a:buNone/>
                      </a:pPr>
                      <a:endParaRPr sz="1800" u="none" strike="noStrike" cap="none">
                        <a:latin typeface="Arial"/>
                        <a:ea typeface="Arial"/>
                        <a:cs typeface="Arial"/>
                        <a:sym typeface="Arial"/>
                      </a:endParaRP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chemeClr val="dk1"/>
                        </a:buClr>
                        <a:buSzPct val="25000"/>
                        <a:buFont typeface="Calibri"/>
                        <a:buNone/>
                      </a:pPr>
                      <a:endParaRPr sz="1800"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1800" u="none" strike="noStrike" cap="none">
                          <a:latin typeface="Arial"/>
                          <a:ea typeface="Arial"/>
                          <a:cs typeface="Arial"/>
                          <a:sym typeface="Arial"/>
                        </a:rPr>
                        <a:t>Opening Ceremony</a:t>
                      </a:r>
                    </a:p>
                    <a:p>
                      <a:pPr marL="0" marR="0" lvl="0" indent="0" algn="ctr" rtl="0">
                        <a:spcBef>
                          <a:spcPts val="0"/>
                        </a:spcBef>
                        <a:buSzPct val="25000"/>
                        <a:buNone/>
                      </a:pPr>
                      <a:endParaRPr sz="1800" u="none" strike="noStrike" cap="none">
                        <a:latin typeface="Arial"/>
                        <a:ea typeface="Arial"/>
                        <a:cs typeface="Arial"/>
                        <a:sym typeface="Arial"/>
                      </a:endParaRP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solidFill>
                      <a:srgbClr val="F2F2F2"/>
                    </a:solidFill>
                  </a:tcPr>
                </a:tc>
              </a:tr>
              <a:tr h="957750">
                <a:tc>
                  <a:txBody>
                    <a:bodyPr/>
                    <a:lstStyle/>
                    <a:p>
                      <a:pPr marL="0" marR="0" lvl="0" indent="0" algn="ctr" rtl="0">
                        <a:spcBef>
                          <a:spcPts val="0"/>
                        </a:spcBef>
                        <a:buSzPct val="25000"/>
                        <a:buNone/>
                      </a:pPr>
                      <a:r>
                        <a:rPr lang="en-US" sz="1800" b="1" u="none" strike="noStrike" cap="none">
                          <a:solidFill>
                            <a:srgbClr val="058F39"/>
                          </a:solidFill>
                          <a:latin typeface="Arial"/>
                          <a:ea typeface="Arial"/>
                          <a:cs typeface="Arial"/>
                          <a:sym typeface="Arial"/>
                        </a:rPr>
                        <a:t>STEM Activity</a:t>
                      </a: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tcPr>
                </a:tc>
                <a:tc>
                  <a:txBody>
                    <a:bodyPr/>
                    <a:lstStyle/>
                    <a:p>
                      <a:pPr marL="0" marR="0" lvl="0" indent="0" algn="ctr" rtl="0">
                        <a:spcBef>
                          <a:spcPts val="0"/>
                        </a:spcBef>
                        <a:buSzPct val="25000"/>
                        <a:buNone/>
                      </a:pPr>
                      <a:r>
                        <a:rPr lang="en-US" sz="1800" b="1" u="none" strike="noStrike" cap="none">
                          <a:solidFill>
                            <a:srgbClr val="058F39"/>
                          </a:solidFill>
                          <a:latin typeface="Arial"/>
                          <a:ea typeface="Arial"/>
                          <a:cs typeface="Arial"/>
                          <a:sym typeface="Arial"/>
                        </a:rPr>
                        <a:t>Plan + Do </a:t>
                      </a:r>
                    </a:p>
                    <a:p>
                      <a:pPr marL="0" marR="0" lvl="0" indent="0" algn="ctr" rtl="0">
                        <a:spcBef>
                          <a:spcPts val="0"/>
                        </a:spcBef>
                        <a:buSzPct val="25000"/>
                        <a:buNone/>
                      </a:pPr>
                      <a:r>
                        <a:rPr lang="en-US" sz="1800" b="1" u="none" strike="noStrike" cap="none">
                          <a:solidFill>
                            <a:srgbClr val="058F39"/>
                          </a:solidFill>
                          <a:latin typeface="Arial"/>
                          <a:ea typeface="Arial"/>
                          <a:cs typeface="Arial"/>
                          <a:sym typeface="Arial"/>
                        </a:rPr>
                        <a:t>Your </a:t>
                      </a:r>
                    </a:p>
                    <a:p>
                      <a:pPr marL="0" marR="0" lvl="0" indent="0" algn="ctr" rtl="0">
                        <a:spcBef>
                          <a:spcPts val="0"/>
                        </a:spcBef>
                        <a:buSzPct val="25000"/>
                        <a:buNone/>
                      </a:pPr>
                      <a:r>
                        <a:rPr lang="en-US" sz="1800" b="1" u="none" strike="noStrike" cap="none">
                          <a:solidFill>
                            <a:srgbClr val="058F39"/>
                          </a:solidFill>
                          <a:latin typeface="Arial"/>
                          <a:ea typeface="Arial"/>
                          <a:cs typeface="Arial"/>
                          <a:sym typeface="Arial"/>
                        </a:rPr>
                        <a:t>Take Action Project</a:t>
                      </a: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tcPr>
                </a:tc>
                <a:tc>
                  <a:txBody>
                    <a:bodyPr/>
                    <a:lstStyle/>
                    <a:p>
                      <a:pPr marL="0" marR="0" lvl="0" indent="0" algn="ctr" rtl="0">
                        <a:spcBef>
                          <a:spcPts val="0"/>
                        </a:spcBef>
                        <a:buSzPct val="25000"/>
                        <a:buNone/>
                      </a:pPr>
                      <a:r>
                        <a:rPr lang="en-US" sz="1800" b="1" u="none" strike="noStrike" cap="none">
                          <a:solidFill>
                            <a:srgbClr val="058F39"/>
                          </a:solidFill>
                          <a:latin typeface="Arial"/>
                          <a:ea typeface="Arial"/>
                          <a:cs typeface="Arial"/>
                          <a:sym typeface="Arial"/>
                        </a:rPr>
                        <a:t>Celebration</a:t>
                      </a: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tcPr>
                </a:tc>
              </a:tr>
              <a:tr h="957750">
                <a:tc>
                  <a:txBody>
                    <a:bodyPr/>
                    <a:lstStyle/>
                    <a:p>
                      <a:pPr marL="0" marR="0" lvl="0" indent="0" algn="ctr" rtl="0">
                        <a:spcBef>
                          <a:spcPts val="0"/>
                        </a:spcBef>
                        <a:buSzPct val="25000"/>
                        <a:buNone/>
                      </a:pPr>
                      <a:r>
                        <a:rPr lang="en-US" sz="1800" u="none" strike="noStrike" cap="none">
                          <a:latin typeface="Arial"/>
                          <a:ea typeface="Arial"/>
                          <a:cs typeface="Arial"/>
                          <a:sym typeface="Arial"/>
                        </a:rPr>
                        <a:t>Closing Ceremony</a:t>
                      </a: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chemeClr val="dk1"/>
                        </a:buClr>
                        <a:buSzPct val="25000"/>
                        <a:buFont typeface="Calibri"/>
                        <a:buNone/>
                      </a:pPr>
                      <a:endParaRPr sz="1800"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1800" u="none" strike="noStrike" cap="none">
                          <a:latin typeface="Arial"/>
                          <a:ea typeface="Arial"/>
                          <a:cs typeface="Arial"/>
                          <a:sym typeface="Arial"/>
                        </a:rPr>
                        <a:t>Closing Ceremony</a:t>
                      </a:r>
                    </a:p>
                    <a:p>
                      <a:pPr marL="0" marR="0" lvl="0" indent="0" algn="ctr" rtl="0">
                        <a:spcBef>
                          <a:spcPts val="0"/>
                        </a:spcBef>
                        <a:buSzPct val="25000"/>
                        <a:buNone/>
                      </a:pPr>
                      <a:endParaRPr sz="1800" u="none" strike="noStrike" cap="none">
                        <a:latin typeface="Arial"/>
                        <a:ea typeface="Arial"/>
                        <a:cs typeface="Arial"/>
                        <a:sym typeface="Arial"/>
                      </a:endParaRP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solidFill>
                      <a:srgbClr val="F2F2F2"/>
                    </a:solidFill>
                  </a:tcPr>
                </a:tc>
                <a:tc>
                  <a:txBody>
                    <a:bodyPr/>
                    <a:lstStyle/>
                    <a:p>
                      <a:pPr marL="0" marR="0" lvl="0" indent="0" algn="ctr" rtl="0">
                        <a:lnSpc>
                          <a:spcPct val="100000"/>
                        </a:lnSpc>
                        <a:spcBef>
                          <a:spcPts val="0"/>
                        </a:spcBef>
                        <a:spcAft>
                          <a:spcPts val="0"/>
                        </a:spcAft>
                        <a:buClr>
                          <a:schemeClr val="dk1"/>
                        </a:buClr>
                        <a:buSzPct val="25000"/>
                        <a:buFont typeface="Calibri"/>
                        <a:buNone/>
                      </a:pPr>
                      <a:endParaRPr sz="1800"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r>
                        <a:rPr lang="en-US" sz="1800" u="none" strike="noStrike" cap="none">
                          <a:latin typeface="Arial"/>
                          <a:ea typeface="Arial"/>
                          <a:cs typeface="Arial"/>
                          <a:sym typeface="Arial"/>
                        </a:rPr>
                        <a:t>Closing Ceremony</a:t>
                      </a:r>
                    </a:p>
                    <a:p>
                      <a:pPr marL="0" marR="0" lvl="0" indent="0" algn="ctr" rtl="0">
                        <a:spcBef>
                          <a:spcPts val="0"/>
                        </a:spcBef>
                        <a:buSzPct val="25000"/>
                        <a:buNone/>
                      </a:pPr>
                      <a:endParaRPr sz="1800" u="none" strike="noStrike" cap="none">
                        <a:latin typeface="Arial"/>
                        <a:ea typeface="Arial"/>
                        <a:cs typeface="Arial"/>
                        <a:sym typeface="Arial"/>
                      </a:endParaRPr>
                    </a:p>
                  </a:txBody>
                  <a:tcPr marL="68575" marR="68575" marT="34300" marB="34300" anchor="ctr">
                    <a:lnL w="12700" cap="flat" cmpd="sng">
                      <a:solidFill>
                        <a:srgbClr val="058F39"/>
                      </a:solidFill>
                      <a:prstDash val="solid"/>
                      <a:round/>
                      <a:headEnd type="none" w="med" len="med"/>
                      <a:tailEnd type="none" w="med" len="med"/>
                    </a:lnL>
                    <a:lnR w="12700" cap="flat" cmpd="sng">
                      <a:solidFill>
                        <a:srgbClr val="058F39"/>
                      </a:solidFill>
                      <a:prstDash val="solid"/>
                      <a:round/>
                      <a:headEnd type="none" w="med" len="med"/>
                      <a:tailEnd type="none" w="med" len="med"/>
                    </a:lnR>
                    <a:lnT w="12700" cap="flat" cmpd="sng">
                      <a:solidFill>
                        <a:srgbClr val="058F39"/>
                      </a:solidFill>
                      <a:prstDash val="solid"/>
                      <a:round/>
                      <a:headEnd type="none" w="med" len="med"/>
                      <a:tailEnd type="none" w="med" len="med"/>
                    </a:lnT>
                    <a:lnB w="12700" cap="flat" cmpd="sng">
                      <a:solidFill>
                        <a:srgbClr val="058F39"/>
                      </a:solidFill>
                      <a:prstDash val="solid"/>
                      <a:round/>
                      <a:headEnd type="none" w="med" len="med"/>
                      <a:tailEnd type="none" w="med" len="med"/>
                    </a:lnB>
                    <a:solidFill>
                      <a:srgbClr val="F2F2F2"/>
                    </a:solidFill>
                  </a:tcPr>
                </a:tc>
              </a:tr>
            </a:tbl>
          </a:graphicData>
        </a:graphic>
      </p:graphicFrame>
      <p:pic>
        <p:nvPicPr>
          <p:cNvPr id="187" name="Shape 187"/>
          <p:cNvPicPr preferRelativeResize="0"/>
          <p:nvPr/>
        </p:nvPicPr>
        <p:blipFill rotWithShape="1">
          <a:blip r:embed="rId3">
            <a:alphaModFix/>
          </a:blip>
          <a:srcRect/>
          <a:stretch/>
        </p:blipFill>
        <p:spPr>
          <a:xfrm>
            <a:off x="7694989" y="-235097"/>
            <a:ext cx="1569467" cy="156946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FE7581CC09224699F5B1F433CCF17E" ma:contentTypeVersion="6" ma:contentTypeDescription="Create a new document." ma:contentTypeScope="" ma:versionID="1b563413d12dc551ef3ccfb641e2c67a">
  <xsd:schema xmlns:xsd="http://www.w3.org/2001/XMLSchema" xmlns:xs="http://www.w3.org/2001/XMLSchema" xmlns:p="http://schemas.microsoft.com/office/2006/metadata/properties" xmlns:ns2="cd31cb95-5667-4e61-844c-0bded16a7ed3" xmlns:ns3="44b6b5d9-14c4-44d8-b361-eb9a14b077fe" xmlns:ns4="32b24a24-f06f-44ab-8251-069ad05763e2" targetNamespace="http://schemas.microsoft.com/office/2006/metadata/properties" ma:root="true" ma:fieldsID="708ac0b00de9d99b6bbaaefba15fe352" ns2:_="" ns3:_="" ns4:_="">
    <xsd:import namespace="cd31cb95-5667-4e61-844c-0bded16a7ed3"/>
    <xsd:import namespace="44b6b5d9-14c4-44d8-b361-eb9a14b077fe"/>
    <xsd:import namespace="32b24a24-f06f-44ab-8251-069ad05763e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4:SharedWithUsers" minOccurs="0"/>
                <xsd:element ref="ns4:SharedWithDetails"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31cb95-5667-4e61-844c-0bded16a7e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4b6b5d9-14c4-44d8-b361-eb9a14b077f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b24a24-f06f-44ab-8251-069ad05763e2" elementFormDefault="qualified">
    <xsd:import namespace="http://schemas.microsoft.com/office/2006/documentManagement/types"/>
    <xsd:import namespace="http://schemas.microsoft.com/office/infopath/2007/PartnerControls"/>
    <xsd:element name="SharedWithUsers" ma:index="1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cd31cb95-5667-4e61-844c-0bded16a7ed3">FT62Y5MCRZUS-1859170625-2692</_dlc_DocId>
    <_dlc_DocIdUrl xmlns="cd31cb95-5667-4e61-844c-0bded16a7ed3">
      <Url>https://girlscouts.sharepoint.com/teams/coo/girlexp/_layouts/15/DocIdRedir.aspx?ID=FT62Y5MCRZUS-1859170625-2692</Url>
      <Description>FT62Y5MCRZUS-1859170625-2692</Description>
    </_dlc_DocIdUrl>
  </documentManagement>
</p:properties>
</file>

<file path=customXml/itemProps1.xml><?xml version="1.0" encoding="utf-8"?>
<ds:datastoreItem xmlns:ds="http://schemas.openxmlformats.org/officeDocument/2006/customXml" ds:itemID="{7F7A31BD-06EC-4FC8-9742-029A470B7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31cb95-5667-4e61-844c-0bded16a7ed3"/>
    <ds:schemaRef ds:uri="44b6b5d9-14c4-44d8-b361-eb9a14b077fe"/>
    <ds:schemaRef ds:uri="32b24a24-f06f-44ab-8251-069ad05763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4A179A-77FB-4516-861A-838F4E5002C0}">
  <ds:schemaRefs>
    <ds:schemaRef ds:uri="http://schemas.microsoft.com/sharepoint/events"/>
  </ds:schemaRefs>
</ds:datastoreItem>
</file>

<file path=customXml/itemProps3.xml><?xml version="1.0" encoding="utf-8"?>
<ds:datastoreItem xmlns:ds="http://schemas.openxmlformats.org/officeDocument/2006/customXml" ds:itemID="{E991F0CA-182E-4C27-B46B-0B20A2DE5769}">
  <ds:schemaRefs>
    <ds:schemaRef ds:uri="http://schemas.microsoft.com/sharepoint/v3/contenttype/forms"/>
  </ds:schemaRefs>
</ds:datastoreItem>
</file>

<file path=customXml/itemProps4.xml><?xml version="1.0" encoding="utf-8"?>
<ds:datastoreItem xmlns:ds="http://schemas.openxmlformats.org/officeDocument/2006/customXml" ds:itemID="{D5ECADE8-E2A7-4556-8A9E-DC7B95E47FE0}">
  <ds:schemaRefs>
    <ds:schemaRef ds:uri="http://schemas.microsoft.com/office/2006/metadata/properties"/>
    <ds:schemaRef ds:uri="http://schemas.microsoft.com/office/infopath/2007/PartnerControls"/>
    <ds:schemaRef ds:uri="cd31cb95-5667-4e61-844c-0bded16a7ed3"/>
  </ds:schemaRefs>
</ds:datastoreItem>
</file>

<file path=docProps/app.xml><?xml version="1.0" encoding="utf-8"?>
<Properties xmlns="http://schemas.openxmlformats.org/officeDocument/2006/extended-properties" xmlns:vt="http://schemas.openxmlformats.org/officeDocument/2006/docPropsVTypes">
  <TotalTime>15</TotalTime>
  <Words>5369</Words>
  <Application>Microsoft Macintosh PowerPoint</Application>
  <PresentationFormat>On-screen Show (4:3)</PresentationFormat>
  <Paragraphs>493</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Calibri</vt:lpstr>
      <vt:lpstr>Times New Roman</vt:lpstr>
      <vt:lpstr>Arial</vt:lpstr>
      <vt:lpstr>Office Theme</vt:lpstr>
      <vt:lpstr>PowerPoint Presentation</vt:lpstr>
      <vt:lpstr>PowerPoint Presentation</vt:lpstr>
      <vt:lpstr>PowerPoint Presentation</vt:lpstr>
      <vt:lpstr>PowerPoint Presentation</vt:lpstr>
      <vt:lpstr>WHAT IS CITIZEN SCIENCE?</vt:lpstr>
      <vt:lpstr>PowerPoint Presentation</vt:lpstr>
      <vt:lpstr>PowerPoint Presentation</vt:lpstr>
      <vt:lpstr>STEM JOURNEY STRUCTURE AND ACTIVITIES</vt:lpstr>
      <vt:lpstr>PowerPoint Presentation</vt:lpstr>
      <vt:lpstr>PowerPoint Presentation</vt:lpstr>
      <vt:lpstr>PowerPoint Presentation</vt:lpstr>
      <vt:lpstr>PowerPoint Presentation</vt:lpstr>
      <vt:lpstr>PowerPoint Presentation</vt:lpstr>
      <vt:lpstr>PowerPoint Presentation</vt:lpstr>
      <vt:lpstr>VOLUNTEER TOOLKIT (VTK)</vt:lpstr>
      <vt:lpstr>PowerPoint Presentation</vt:lpstr>
      <vt:lpstr>PowerPoint Presentation</vt:lpstr>
      <vt:lpstr>PowerPoint Presentation</vt:lpstr>
      <vt:lpstr>PowerPoint Presentation</vt:lpstr>
      <vt:lpstr>GIRL SCOUTS &amp; SCISTARTER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Sheri Potter</cp:lastModifiedBy>
  <cp:revision>5</cp:revision>
  <dcterms:modified xsi:type="dcterms:W3CDTF">2017-08-22T23:45:20Z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a93dc41c-2c6d-47d6-a8eb-8e44743b8c0f</vt:lpwstr>
  </property>
  <property fmtid="{D5CDD505-2E9C-101B-9397-08002B2CF9AE}" pid="3" name="ContentTypeId">
    <vt:lpwstr>0x01010036FE7581CC09224699F5B1F433CCF17E</vt:lpwstr>
  </property>
</Properties>
</file>